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1" r:id="rId4"/>
    <p:sldId id="259" r:id="rId5"/>
    <p:sldId id="268" r:id="rId6"/>
    <p:sldId id="260" r:id="rId7"/>
    <p:sldId id="262" r:id="rId8"/>
    <p:sldId id="263" r:id="rId9"/>
    <p:sldId id="265" r:id="rId10"/>
    <p:sldId id="264" r:id="rId11"/>
    <p:sldId id="266" r:id="rId12"/>
    <p:sldId id="270" r:id="rId13"/>
    <p:sldId id="269" r:id="rId14"/>
    <p:sldId id="271" r:id="rId15"/>
    <p:sldId id="272" r:id="rId16"/>
    <p:sldId id="273" r:id="rId17"/>
    <p:sldId id="26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8AE8EAFD-AA20-4E23-A930-107BB7178527}" type="datetimeFigureOut">
              <a:rPr lang="en-US" smtClean="0"/>
              <a:pPr/>
              <a:t>8/19/2021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D63639E-78E9-420E-A0EF-DC3FA24BA0B0}"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8AE8EAFD-AA20-4E23-A930-107BB7178527}"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3639E-78E9-420E-A0EF-DC3FA24BA0B0}"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E8EAFD-AA20-4E23-A930-107BB7178527}" type="datetimeFigureOut">
              <a:rPr lang="en-US" smtClean="0"/>
              <a:pPr/>
              <a:t>8/19/2021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0D63639E-78E9-420E-A0EF-DC3FA24BA0B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8AE8EAFD-AA20-4E23-A930-107BB7178527}" type="datetimeFigureOut">
              <a:rPr lang="en-US" smtClean="0"/>
              <a:pPr/>
              <a:t>8/19/2021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3639E-78E9-420E-A0EF-DC3FA24BA0B0}"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8AE8EAFD-AA20-4E23-A930-107BB7178527}" type="datetimeFigureOut">
              <a:rPr lang="en-US" smtClean="0"/>
              <a:pPr/>
              <a:t>8/19/2021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63639E-78E9-420E-A0EF-DC3FA24BA0B0}"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E8EAFD-AA20-4E23-A930-107BB7178527}" type="datetimeFigureOut">
              <a:rPr lang="en-US" smtClean="0"/>
              <a:pPr/>
              <a:t>8/19/2021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63639E-78E9-420E-A0EF-DC3FA24BA0B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8EAFD-AA20-4E23-A930-107BB7178527}" type="datetimeFigureOut">
              <a:rPr lang="en-US" smtClean="0"/>
              <a:pPr/>
              <a:t>8/19/2021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63639E-78E9-420E-A0EF-DC3FA24BA0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E8EAFD-AA20-4E23-A930-107BB7178527}" type="datetimeFigureOut">
              <a:rPr lang="en-US" smtClean="0"/>
              <a:pPr/>
              <a:t>8/19/2021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3639E-78E9-420E-A0EF-DC3FA24BA0B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E8EAFD-AA20-4E23-A930-107BB7178527}" type="datetimeFigureOut">
              <a:rPr lang="en-US" smtClean="0"/>
              <a:pPr/>
              <a:t>8/19/2021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0D63639E-78E9-420E-A0EF-DC3FA24BA0B0}"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E8EAFD-AA20-4E23-A930-107BB7178527}"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3639E-78E9-420E-A0EF-DC3FA24BA0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E8EAFD-AA20-4E23-A930-107BB7178527}" type="datetimeFigureOut">
              <a:rPr lang="en-US" smtClean="0"/>
              <a:pPr/>
              <a:t>8/19/2021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3639E-78E9-420E-A0EF-DC3FA24BA0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AE8EAFD-AA20-4E23-A930-107BB7178527}" type="datetimeFigureOut">
              <a:rPr lang="en-US" smtClean="0"/>
              <a:pPr/>
              <a:t>8/19/2021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D63639E-78E9-420E-A0EF-DC3FA24BA0B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914400" y="1447800"/>
            <a:ext cx="7729566" cy="5053034"/>
          </a:xfrm>
        </p:spPr>
        <p:txBody>
          <a:bodyPr>
            <a:normAutofit fontScale="92500" lnSpcReduction="10000"/>
          </a:bodyPr>
          <a:lstStyle/>
          <a:p>
            <a:r>
              <a:rPr lang="sr-Latn-RS" u="sng" dirty="0">
                <a:solidFill>
                  <a:srgbClr val="FF0000"/>
                </a:solidFill>
                <a:latin typeface="Times New Roman" pitchFamily="18" charset="0"/>
                <a:cs typeface="Times New Roman" pitchFamily="18" charset="0"/>
              </a:rPr>
              <a:t>CILJ:</a:t>
            </a:r>
          </a:p>
          <a:p>
            <a:r>
              <a:rPr lang="sr-Latn-RS" sz="2200" dirty="0">
                <a:latin typeface="Times New Roman" pitchFamily="18" charset="0"/>
                <a:cs typeface="Times New Roman" pitchFamily="18" charset="0"/>
              </a:rPr>
              <a:t>Unapređenje obrazovno-vaspitnog rada nastavnika kroz izradu globalnih i operativnih planova rada, poboljšanje metodičke kompetencije nastavnika.</a:t>
            </a:r>
          </a:p>
          <a:p>
            <a:r>
              <a:rPr lang="sr-Latn-RS" sz="2200" u="sng" dirty="0">
                <a:solidFill>
                  <a:srgbClr val="FF0000"/>
                </a:solidFill>
                <a:latin typeface="Times New Roman" pitchFamily="18" charset="0"/>
                <a:cs typeface="Times New Roman" pitchFamily="18" charset="0"/>
              </a:rPr>
              <a:t>ZADACI</a:t>
            </a:r>
            <a:r>
              <a:rPr lang="sr-Latn-RS" sz="2200" u="sng" dirty="0">
                <a:latin typeface="Times New Roman" pitchFamily="18" charset="0"/>
                <a:cs typeface="Times New Roman" pitchFamily="18" charset="0"/>
              </a:rPr>
              <a:t>:</a:t>
            </a:r>
          </a:p>
          <a:p>
            <a:r>
              <a:rPr lang="sr-Latn-RS" sz="2200" dirty="0">
                <a:latin typeface="Times New Roman" pitchFamily="18" charset="0"/>
                <a:cs typeface="Times New Roman" pitchFamily="18" charset="0"/>
              </a:rPr>
              <a:t>Kontinuirano praćenje nastavnog procesa kroz uvid u pripremu,operativno planiranje i realizaciju nastavnog procesa  (stalni zadatak tokom godine).</a:t>
            </a:r>
          </a:p>
          <a:p>
            <a:r>
              <a:rPr lang="sr-Latn-RS" sz="2200" u="sng" dirty="0">
                <a:solidFill>
                  <a:srgbClr val="FF0000"/>
                </a:solidFill>
                <a:latin typeface="Times New Roman" pitchFamily="18" charset="0"/>
                <a:cs typeface="Times New Roman" pitchFamily="18" charset="0"/>
              </a:rPr>
              <a:t>ISHODI:</a:t>
            </a:r>
          </a:p>
          <a:p>
            <a:r>
              <a:rPr lang="sr-Latn-RS" sz="2200" dirty="0">
                <a:latin typeface="Times New Roman" pitchFamily="18" charset="0"/>
                <a:cs typeface="Times New Roman" pitchFamily="18" charset="0"/>
              </a:rPr>
              <a:t>Nastavnici će posle prezentovanja uputstva o izradi globalnih i operativnih planova rada usvojiti tipologiju nastavnog časa primenom odgovarajućih didaktičko-metodičkih rešenja na času, primenom savremenih oblika i metoda rada,  korišćenjem raspoloživih nastavnih sredstava uspostavljanjem međupredmetnih kompetencija i izvršiti procenu svoga rada na osnovu ostvarenosti </a:t>
            </a:r>
            <a:r>
              <a:rPr lang="sr-Latn-RS" dirty="0">
                <a:latin typeface="Times New Roman" pitchFamily="18" charset="0"/>
                <a:cs typeface="Times New Roman" pitchFamily="18" charset="0"/>
              </a:rPr>
              <a:t>ishoda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sr-Latn-RS" dirty="0">
                <a:solidFill>
                  <a:srgbClr val="FF0000"/>
                </a:solidFill>
              </a:rPr>
              <a:t>GLOBALNI (GODIŠNJI) PLAN RADA NASTAVNIKA </a:t>
            </a:r>
            <a:endParaRPr lang="en-US" dirty="0">
              <a:solidFill>
                <a:srgbClr val="FF0000"/>
              </a:solidFill>
            </a:endParaRPr>
          </a:p>
        </p:txBody>
      </p:sp>
      <p:sp>
        <p:nvSpPr>
          <p:cNvPr id="3" name="Content Placeholder 2"/>
          <p:cNvSpPr>
            <a:spLocks noGrp="1"/>
          </p:cNvSpPr>
          <p:nvPr>
            <p:ph sz="quarter" idx="1"/>
          </p:nvPr>
        </p:nvSpPr>
        <p:spPr>
          <a:xfrm>
            <a:off x="928662" y="2000240"/>
            <a:ext cx="7801004" cy="3857652"/>
          </a:xfrm>
        </p:spPr>
        <p:txBody>
          <a:bodyPr>
            <a:normAutofit fontScale="47500" lnSpcReduction="20000"/>
          </a:bodyPr>
          <a:lstStyle/>
          <a:p>
            <a:r>
              <a:rPr lang="sr-Latn-RS" sz="4400" dirty="0">
                <a:latin typeface="Times New Roman" pitchFamily="18" charset="0"/>
                <a:cs typeface="Times New Roman" pitchFamily="18" charset="0"/>
              </a:rPr>
              <a:t>Nastavni plan  je   </a:t>
            </a:r>
            <a:r>
              <a:rPr lang="sr-Latn-RS" sz="4400" b="1" u="sng" dirty="0">
                <a:solidFill>
                  <a:srgbClr val="0070C0"/>
                </a:solidFill>
                <a:latin typeface="Times New Roman" pitchFamily="18" charset="0"/>
                <a:cs typeface="Times New Roman" pitchFamily="18" charset="0"/>
              </a:rPr>
              <a:t>obavezni zvanični dokument  </a:t>
            </a:r>
            <a:r>
              <a:rPr lang="sr-Latn-RS" sz="4400" dirty="0">
                <a:latin typeface="Times New Roman" pitchFamily="18" charset="0"/>
                <a:cs typeface="Times New Roman" pitchFamily="18" charset="0"/>
              </a:rPr>
              <a:t>kao i svi nastavni programi i planovi rada koji se u školi izrađuju na osnovi tog dokumenta i  predstavljaju tek bitnu pretpostavku uspešnog rada škole.</a:t>
            </a:r>
          </a:p>
          <a:p>
            <a:r>
              <a:rPr lang="en-US" sz="4400" dirty="0">
                <a:latin typeface="Times New Roman" pitchFamily="18" charset="0"/>
                <a:cs typeface="Times New Roman" pitchFamily="18" charset="0"/>
              </a:rPr>
              <a:t>U</a:t>
            </a:r>
            <a:r>
              <a:rPr lang="sr-Latn-RS" sz="4400" dirty="0">
                <a:latin typeface="Times New Roman" pitchFamily="18" charset="0"/>
                <a:cs typeface="Times New Roman" pitchFamily="18" charset="0"/>
              </a:rPr>
              <a:t>speh u vaspitno-obrazovnom radu nastavnika i u radu škole uopšte zavisi od realizacije planiranog, zato je potrebno obezbediti </a:t>
            </a:r>
            <a:r>
              <a:rPr lang="sr-Latn-RS" sz="4400" b="1" dirty="0">
                <a:latin typeface="Times New Roman" pitchFamily="18" charset="0"/>
                <a:cs typeface="Times New Roman" pitchFamily="18" charset="0"/>
              </a:rPr>
              <a:t>“kretanje u oba pravca</a:t>
            </a:r>
            <a:r>
              <a:rPr lang="sr-Latn-RS" sz="4400" dirty="0">
                <a:latin typeface="Times New Roman" pitchFamily="18" charset="0"/>
                <a:cs typeface="Times New Roman" pitchFamily="18" charset="0"/>
              </a:rPr>
              <a:t>”</a:t>
            </a:r>
          </a:p>
          <a:p>
            <a:r>
              <a:rPr lang="en-US" sz="4400" dirty="0">
                <a:latin typeface="Times New Roman" pitchFamily="18" charset="0"/>
                <a:cs typeface="Times New Roman" pitchFamily="18" charset="0"/>
              </a:rPr>
              <a:t>I</a:t>
            </a:r>
            <a:r>
              <a:rPr lang="sr-Latn-RS" sz="4400" dirty="0">
                <a:latin typeface="Times New Roman" pitchFamily="18" charset="0"/>
                <a:cs typeface="Times New Roman" pitchFamily="18" charset="0"/>
              </a:rPr>
              <a:t>zrađene planove ne možemo shvatiti kao statične i završene dokumente, jednom date i trajno važeće.</a:t>
            </a:r>
          </a:p>
          <a:p>
            <a:pPr>
              <a:buFont typeface="Arial" pitchFamily="34" charset="0"/>
              <a:buChar char="•"/>
            </a:pPr>
            <a:r>
              <a:rPr lang="sr-Latn-RS" sz="4400" dirty="0">
                <a:latin typeface="Times New Roman" pitchFamily="18" charset="0"/>
                <a:cs typeface="Times New Roman" pitchFamily="18" charset="0"/>
              </a:rPr>
              <a:t> Nastavnik posmatra, prati,procenjuje, iznalazim rešenje, njegov pogled je usmeren napred .</a:t>
            </a:r>
          </a:p>
          <a:p>
            <a:pPr>
              <a:buFont typeface="Arial" pitchFamily="34" charset="0"/>
              <a:buChar char="•"/>
            </a:pPr>
            <a:r>
              <a:rPr lang="sr-Latn-RS" sz="4400" dirty="0">
                <a:latin typeface="Times New Roman" pitchFamily="18" charset="0"/>
                <a:cs typeface="Times New Roman" pitchFamily="18" charset="0"/>
              </a:rPr>
              <a:t>Potrebno je planove rada stalno inovirati i usavršavati, unapređivati i prilagođavati...</a:t>
            </a:r>
          </a:p>
          <a:p>
            <a:endParaRPr lang="sr-Latn-RS" dirty="0">
              <a:latin typeface="Times New Roman" pitchFamily="18" charset="0"/>
              <a:cs typeface="Times New Roman" pitchFamily="18" charset="0"/>
            </a:endParaRPr>
          </a:p>
          <a:p>
            <a:endParaRPr lang="sr-Latn-RS" dirty="0">
              <a:latin typeface="Times New Roman" pitchFamily="18" charset="0"/>
              <a:cs typeface="Times New Roman" pitchFamily="18" charset="0"/>
            </a:endParaRPr>
          </a:p>
          <a:p>
            <a:endParaRPr lang="sr-Latn-RS" dirty="0">
              <a:latin typeface="Times New Roman" pitchFamily="18" charset="0"/>
              <a:cs typeface="Times New Roman" pitchFamily="18" charset="0"/>
            </a:endParaRPr>
          </a:p>
          <a:p>
            <a:endParaRPr lang="sr-Latn-RS"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sr-Latn-RS" dirty="0">
                <a:latin typeface="Times New Roman" pitchFamily="18" charset="0"/>
                <a:cs typeface="Times New Roman" pitchFamily="18" charset="0"/>
              </a:rPr>
              <a:t>Globalni planovi rada nastavnika izrađuju se </a:t>
            </a:r>
            <a:r>
              <a:rPr lang="sr-Latn-RS" b="1" u="sng" dirty="0">
                <a:latin typeface="Times New Roman" pitchFamily="18" charset="0"/>
                <a:cs typeface="Times New Roman" pitchFamily="18" charset="0"/>
              </a:rPr>
              <a:t>početkom školske godine.</a:t>
            </a:r>
          </a:p>
          <a:p>
            <a:r>
              <a:rPr lang="en-US" dirty="0">
                <a:latin typeface="Times New Roman" pitchFamily="18" charset="0"/>
                <a:cs typeface="Times New Roman" pitchFamily="18" charset="0"/>
              </a:rPr>
              <a:t>G</a:t>
            </a:r>
            <a:r>
              <a:rPr lang="sr-Latn-RS" dirty="0">
                <a:latin typeface="Times New Roman" pitchFamily="18" charset="0"/>
                <a:cs typeface="Times New Roman" pitchFamily="18" charset="0"/>
              </a:rPr>
              <a:t>lobalni plan se izrađuje na tipskom obrascu koji je prilagođen autentičnim potrebama naše škole.</a:t>
            </a:r>
          </a:p>
          <a:p>
            <a:r>
              <a:rPr lang="sr-Latn-RS" b="1" dirty="0">
                <a:latin typeface="Times New Roman" pitchFamily="18" charset="0"/>
                <a:cs typeface="Times New Roman" pitchFamily="18" charset="0"/>
              </a:rPr>
              <a:t>Globalni plan nastavnika sadrži</a:t>
            </a:r>
            <a:r>
              <a:rPr lang="sr-Latn-RS" dirty="0">
                <a:latin typeface="Times New Roman" pitchFamily="18" charset="0"/>
                <a:cs typeface="Times New Roman" pitchFamily="18" charset="0"/>
              </a:rPr>
              <a:t>;                                    Naziv nastavnog predmeta, razred, fond časova, obrazovni profil, područje rada, broj u ,,Prosvetnom glasniku”,tipologiju nastavnih časova redovne  nastave i drugih oblika obrazovno-vaspitnog rada, neophodnu literaturu , nastavnu situaciju.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
            </a:r>
            <a:r>
              <a:rPr lang="sr-Latn-RS" dirty="0"/>
              <a:t>astavna situacija</a:t>
            </a:r>
            <a:endParaRPr lang="en-US" dirty="0"/>
          </a:p>
        </p:txBody>
      </p:sp>
      <p:graphicFrame>
        <p:nvGraphicFramePr>
          <p:cNvPr id="4" name="Content Placeholder 3"/>
          <p:cNvGraphicFramePr>
            <a:graphicFrameLocks noGrp="1"/>
          </p:cNvGraphicFramePr>
          <p:nvPr>
            <p:ph sz="quarter" idx="1"/>
          </p:nvPr>
        </p:nvGraphicFramePr>
        <p:xfrm>
          <a:off x="914400" y="1447800"/>
          <a:ext cx="7729566" cy="3505200"/>
        </p:xfrm>
        <a:graphic>
          <a:graphicData uri="http://schemas.openxmlformats.org/drawingml/2006/table">
            <a:tbl>
              <a:tblPr firstRow="1" bandRow="1">
                <a:tableStyleId>{5C22544A-7EE6-4342-B048-85BDC9FD1C3A}</a:tableStyleId>
              </a:tblPr>
              <a:tblGrid>
                <a:gridCol w="7729566">
                  <a:extLst>
                    <a:ext uri="{9D8B030D-6E8A-4147-A177-3AD203B41FA5}">
                      <a16:colId xmlns:a16="http://schemas.microsoft.com/office/drawing/2014/main" val="20000"/>
                    </a:ext>
                  </a:extLst>
                </a:gridCol>
              </a:tblGrid>
              <a:tr h="2481266">
                <a:tc>
                  <a:txBody>
                    <a:bodyPr/>
                    <a:lstStyle/>
                    <a:p>
                      <a:r>
                        <a:rPr lang="sr-Latn-RS" dirty="0"/>
                        <a:t> </a:t>
                      </a:r>
                      <a:r>
                        <a:rPr lang="sr-Latn-RS" sz="2800" dirty="0">
                          <a:latin typeface="Times New Roman" pitchFamily="18" charset="0"/>
                          <a:cs typeface="Times New Roman" pitchFamily="18" charset="0"/>
                        </a:rPr>
                        <a:t>- opis situacije</a:t>
                      </a:r>
                      <a:r>
                        <a:rPr lang="sr-Latn-RS" sz="2800" baseline="0" dirty="0">
                          <a:latin typeface="Times New Roman" pitchFamily="18" charset="0"/>
                          <a:cs typeface="Times New Roman" pitchFamily="18" charset="0"/>
                        </a:rPr>
                        <a:t> u okviru koje se deluje u smeru sticanja znanja, veština i navika,</a:t>
                      </a:r>
                    </a:p>
                    <a:p>
                      <a:pPr>
                        <a:buFontTx/>
                        <a:buChar char="-"/>
                      </a:pPr>
                      <a:r>
                        <a:rPr lang="sr-Latn-RS" sz="2800" baseline="0" dirty="0">
                          <a:latin typeface="Times New Roman" pitchFamily="18" charset="0"/>
                          <a:cs typeface="Times New Roman" pitchFamily="18" charset="0"/>
                        </a:rPr>
                        <a:t> opis nastavne klime i atmosfere u odeljenju,</a:t>
                      </a:r>
                    </a:p>
                    <a:p>
                      <a:pPr>
                        <a:buFontTx/>
                        <a:buChar char="-"/>
                      </a:pPr>
                      <a:r>
                        <a:rPr lang="sr-Latn-RS" sz="2800" baseline="0" dirty="0">
                          <a:latin typeface="Times New Roman" pitchFamily="18" charset="0"/>
                          <a:cs typeface="Times New Roman" pitchFamily="18" charset="0"/>
                        </a:rPr>
                        <a:t> osvrt na  predznanje učenika na osnovu inicijalne provere znanja na početku školske godine,</a:t>
                      </a:r>
                    </a:p>
                    <a:p>
                      <a:pPr>
                        <a:buFontTx/>
                        <a:buChar char="-"/>
                      </a:pPr>
                      <a:r>
                        <a:rPr lang="sr-Latn-RS" sz="2800" baseline="0" dirty="0">
                          <a:latin typeface="Times New Roman" pitchFamily="18" charset="0"/>
                          <a:cs typeface="Times New Roman" pitchFamily="18" charset="0"/>
                        </a:rPr>
                        <a:t> navesti konkretno zapažanje (specifičnost odeljenja).</a:t>
                      </a:r>
                      <a:endParaRPr lang="en-US" sz="28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sr-Latn-RS" dirty="0"/>
          </a:p>
          <a:p>
            <a:pPr>
              <a:buFont typeface="Arial" pitchFamily="34" charset="0"/>
              <a:buChar char="•"/>
            </a:pPr>
            <a:r>
              <a:rPr lang="sr-Latn-RS" dirty="0"/>
              <a:t> Globalni plan nastavnika sadrži  </a:t>
            </a:r>
            <a:r>
              <a:rPr lang="sr-Latn-RS" b="1" u="sng" dirty="0"/>
              <a:t>naziv i broj nastavne teme</a:t>
            </a:r>
            <a:r>
              <a:rPr lang="sr-Latn-RS" dirty="0"/>
              <a:t>.</a:t>
            </a:r>
          </a:p>
          <a:p>
            <a:pPr>
              <a:buFont typeface="Arial" pitchFamily="34" charset="0"/>
              <a:buChar char="•"/>
            </a:pPr>
            <a:r>
              <a:rPr lang="sr-Latn-RS" dirty="0"/>
              <a:t> Definisane </a:t>
            </a:r>
            <a:r>
              <a:rPr lang="sr-Latn-RS" b="1" u="sng" dirty="0"/>
              <a:t>obrazovne standarde </a:t>
            </a:r>
            <a:r>
              <a:rPr lang="sr-Latn-RS" dirty="0"/>
              <a:t>za određenu nastavnu temu.</a:t>
            </a:r>
          </a:p>
          <a:p>
            <a:pPr>
              <a:buFont typeface="Arial" pitchFamily="34" charset="0"/>
              <a:buChar char="•"/>
            </a:pPr>
            <a:r>
              <a:rPr lang="sr-Latn-RS" dirty="0"/>
              <a:t>Planiirane </a:t>
            </a:r>
            <a:r>
              <a:rPr lang="sr-Latn-RS" b="1" u="sng" dirty="0"/>
              <a:t>ishode</a:t>
            </a:r>
            <a:r>
              <a:rPr lang="sr-Latn-RS" dirty="0"/>
              <a:t> po nastavnim temama.</a:t>
            </a:r>
          </a:p>
          <a:p>
            <a:pPr>
              <a:buFont typeface="Arial" pitchFamily="34" charset="0"/>
              <a:buChar char="•"/>
            </a:pPr>
            <a:r>
              <a:rPr lang="sr-Latn-RS" dirty="0"/>
              <a:t>Tematski  plan nastavnih časova.</a:t>
            </a:r>
          </a:p>
          <a:p>
            <a:pPr>
              <a:buFont typeface="Arial" pitchFamily="34" charset="0"/>
              <a:buChar char="•"/>
            </a:pPr>
            <a:r>
              <a:rPr lang="sr-Latn-RS" dirty="0"/>
              <a:t>Zapažanja o planovima rada nastavnika(date smernice od strane pedagoga o unapređenju planova rada)</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solidFill>
                  <a:schemeClr val="accent1"/>
                </a:solidFill>
              </a:rPr>
              <a:t>Operativni (mesečni) planovi rada</a:t>
            </a:r>
            <a:endParaRPr lang="en-US" dirty="0">
              <a:solidFill>
                <a:schemeClr val="accent1"/>
              </a:solidFill>
            </a:endParaRPr>
          </a:p>
        </p:txBody>
      </p:sp>
      <p:sp>
        <p:nvSpPr>
          <p:cNvPr id="3" name="Content Placeholder 2"/>
          <p:cNvSpPr>
            <a:spLocks noGrp="1"/>
          </p:cNvSpPr>
          <p:nvPr>
            <p:ph sz="quarter" idx="1"/>
          </p:nvPr>
        </p:nvSpPr>
        <p:spPr/>
        <p:txBody>
          <a:bodyPr>
            <a:normAutofit fontScale="92500"/>
          </a:bodyPr>
          <a:lstStyle/>
          <a:p>
            <a:r>
              <a:rPr lang="en-US" dirty="0">
                <a:latin typeface="Times New Roman" pitchFamily="18" charset="0"/>
                <a:cs typeface="Times New Roman" pitchFamily="18" charset="0"/>
              </a:rPr>
              <a:t>I</a:t>
            </a:r>
            <a:r>
              <a:rPr lang="sr-Latn-RS" dirty="0">
                <a:latin typeface="Times New Roman" pitchFamily="18" charset="0"/>
                <a:cs typeface="Times New Roman" pitchFamily="18" charset="0"/>
              </a:rPr>
              <a:t>zrada operativnih (mesečnih) planova rada nastavnik</a:t>
            </a:r>
          </a:p>
          <a:p>
            <a:pPr>
              <a:buNone/>
            </a:pPr>
            <a:r>
              <a:rPr lang="sr-Latn-RS" dirty="0">
                <a:latin typeface="Times New Roman" pitchFamily="18" charset="0"/>
                <a:cs typeface="Times New Roman" pitchFamily="18" charset="0"/>
              </a:rPr>
              <a:t>    izrađuju  i predaje  za svaki mesec pojedinačno, vodeći računa o specifičnosti odeljenja, individualnim karakteristikama učenika.</a:t>
            </a:r>
          </a:p>
          <a:p>
            <a:pPr>
              <a:buFont typeface="Arial" pitchFamily="34" charset="0"/>
              <a:buChar char="•"/>
            </a:pPr>
            <a:r>
              <a:rPr lang="sr-Latn-RS" dirty="0">
                <a:latin typeface="Times New Roman" pitchFamily="18" charset="0"/>
                <a:cs typeface="Times New Roman" pitchFamily="18" charset="0"/>
              </a:rPr>
              <a:t>Nastavnik može odsupati u mesečnom planiranju od predviđenog plana ako proceni da učenici nisu u dovoljnoj meri zadovoljili standarde i izostaju očekivani ishodi .</a:t>
            </a:r>
          </a:p>
          <a:p>
            <a:r>
              <a:rPr lang="sr-Latn-RS" b="1" u="sng" dirty="0">
                <a:latin typeface="Times New Roman" pitchFamily="18" charset="0"/>
                <a:cs typeface="Times New Roman" pitchFamily="18" charset="0"/>
              </a:rPr>
              <a:t>Ocena ostvarenosti plana i razlozi odstupanja </a:t>
            </a:r>
            <a:r>
              <a:rPr lang="sr-Latn-RS" dirty="0">
                <a:latin typeface="Times New Roman" pitchFamily="18" charset="0"/>
                <a:cs typeface="Times New Roman" pitchFamily="18" charset="0"/>
              </a:rPr>
              <a:t>(nastavnik na kraju svakog meseca upisuje ocenu ostvarenosti plana za protekli mesec  i razloge za odstupanje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25470"/>
          </a:xfrm>
        </p:spPr>
        <p:txBody>
          <a:bodyPr>
            <a:normAutofit fontScale="90000"/>
          </a:bodyPr>
          <a:lstStyle/>
          <a:p>
            <a:r>
              <a:rPr lang="en-US" dirty="0"/>
              <a:t>R</a:t>
            </a:r>
            <a:r>
              <a:rPr lang="sr-Latn-RS" dirty="0"/>
              <a:t>edosled operativnog planiranja časa</a:t>
            </a:r>
            <a:endParaRPr lang="en-US" dirty="0"/>
          </a:p>
        </p:txBody>
      </p:sp>
      <p:graphicFrame>
        <p:nvGraphicFramePr>
          <p:cNvPr id="4" name="Content Placeholder 3"/>
          <p:cNvGraphicFramePr>
            <a:graphicFrameLocks noGrp="1"/>
          </p:cNvGraphicFramePr>
          <p:nvPr>
            <p:ph sz="quarter" idx="1"/>
          </p:nvPr>
        </p:nvGraphicFramePr>
        <p:xfrm>
          <a:off x="285720" y="1142985"/>
          <a:ext cx="8501130" cy="4791443"/>
        </p:xfrm>
        <a:graphic>
          <a:graphicData uri="http://schemas.openxmlformats.org/drawingml/2006/table">
            <a:tbl>
              <a:tblPr firstRow="1" bandRow="1">
                <a:tableStyleId>{5C22544A-7EE6-4342-B048-85BDC9FD1C3A}</a:tableStyleId>
              </a:tblPr>
              <a:tblGrid>
                <a:gridCol w="772830">
                  <a:extLst>
                    <a:ext uri="{9D8B030D-6E8A-4147-A177-3AD203B41FA5}">
                      <a16:colId xmlns:a16="http://schemas.microsoft.com/office/drawing/2014/main" val="20000"/>
                    </a:ext>
                  </a:extLst>
                </a:gridCol>
                <a:gridCol w="772830">
                  <a:extLst>
                    <a:ext uri="{9D8B030D-6E8A-4147-A177-3AD203B41FA5}">
                      <a16:colId xmlns:a16="http://schemas.microsoft.com/office/drawing/2014/main" val="20001"/>
                    </a:ext>
                  </a:extLst>
                </a:gridCol>
                <a:gridCol w="772830">
                  <a:extLst>
                    <a:ext uri="{9D8B030D-6E8A-4147-A177-3AD203B41FA5}">
                      <a16:colId xmlns:a16="http://schemas.microsoft.com/office/drawing/2014/main" val="20002"/>
                    </a:ext>
                  </a:extLst>
                </a:gridCol>
                <a:gridCol w="772830">
                  <a:extLst>
                    <a:ext uri="{9D8B030D-6E8A-4147-A177-3AD203B41FA5}">
                      <a16:colId xmlns:a16="http://schemas.microsoft.com/office/drawing/2014/main" val="20003"/>
                    </a:ext>
                  </a:extLst>
                </a:gridCol>
                <a:gridCol w="772830">
                  <a:extLst>
                    <a:ext uri="{9D8B030D-6E8A-4147-A177-3AD203B41FA5}">
                      <a16:colId xmlns:a16="http://schemas.microsoft.com/office/drawing/2014/main" val="20004"/>
                    </a:ext>
                  </a:extLst>
                </a:gridCol>
                <a:gridCol w="772830">
                  <a:extLst>
                    <a:ext uri="{9D8B030D-6E8A-4147-A177-3AD203B41FA5}">
                      <a16:colId xmlns:a16="http://schemas.microsoft.com/office/drawing/2014/main" val="20005"/>
                    </a:ext>
                  </a:extLst>
                </a:gridCol>
                <a:gridCol w="772830">
                  <a:extLst>
                    <a:ext uri="{9D8B030D-6E8A-4147-A177-3AD203B41FA5}">
                      <a16:colId xmlns:a16="http://schemas.microsoft.com/office/drawing/2014/main" val="20006"/>
                    </a:ext>
                  </a:extLst>
                </a:gridCol>
                <a:gridCol w="772830">
                  <a:extLst>
                    <a:ext uri="{9D8B030D-6E8A-4147-A177-3AD203B41FA5}">
                      <a16:colId xmlns:a16="http://schemas.microsoft.com/office/drawing/2014/main" val="20007"/>
                    </a:ext>
                  </a:extLst>
                </a:gridCol>
                <a:gridCol w="772830">
                  <a:extLst>
                    <a:ext uri="{9D8B030D-6E8A-4147-A177-3AD203B41FA5}">
                      <a16:colId xmlns:a16="http://schemas.microsoft.com/office/drawing/2014/main" val="20008"/>
                    </a:ext>
                  </a:extLst>
                </a:gridCol>
                <a:gridCol w="772830">
                  <a:extLst>
                    <a:ext uri="{9D8B030D-6E8A-4147-A177-3AD203B41FA5}">
                      <a16:colId xmlns:a16="http://schemas.microsoft.com/office/drawing/2014/main" val="20009"/>
                    </a:ext>
                  </a:extLst>
                </a:gridCol>
                <a:gridCol w="772830">
                  <a:extLst>
                    <a:ext uri="{9D8B030D-6E8A-4147-A177-3AD203B41FA5}">
                      <a16:colId xmlns:a16="http://schemas.microsoft.com/office/drawing/2014/main" val="20010"/>
                    </a:ext>
                  </a:extLst>
                </a:gridCol>
              </a:tblGrid>
              <a:tr h="2894471">
                <a:tc>
                  <a:txBody>
                    <a:bodyPr/>
                    <a:lstStyle/>
                    <a:p>
                      <a:pPr algn="l"/>
                      <a:r>
                        <a:rPr lang="en-US" sz="2400" dirty="0"/>
                        <a:t>R</a:t>
                      </a:r>
                      <a:r>
                        <a:rPr lang="sr-Latn-RS" sz="2400" dirty="0"/>
                        <a:t>b.nastavane teme</a:t>
                      </a:r>
                      <a:r>
                        <a:rPr lang="sr-Latn-RS" sz="2400" baseline="0" dirty="0"/>
                        <a:t> i naziv</a:t>
                      </a:r>
                      <a:endParaRPr lang="en-US" sz="2400" dirty="0"/>
                    </a:p>
                  </a:txBody>
                  <a:tcPr vert="vert270" anchor="ctr"/>
                </a:tc>
                <a:tc>
                  <a:txBody>
                    <a:bodyPr/>
                    <a:lstStyle/>
                    <a:p>
                      <a:pPr algn="l"/>
                      <a:r>
                        <a:rPr lang="en-US" sz="2400" dirty="0"/>
                        <a:t>B</a:t>
                      </a:r>
                      <a:r>
                        <a:rPr lang="sr-Latn-RS" sz="2400" dirty="0"/>
                        <a:t>r nastavne  jedinice</a:t>
                      </a:r>
                      <a:endParaRPr lang="en-US" sz="2400" dirty="0"/>
                    </a:p>
                  </a:txBody>
                  <a:tcPr vert="vert270" anchor="ctr"/>
                </a:tc>
                <a:tc>
                  <a:txBody>
                    <a:bodyPr/>
                    <a:lstStyle/>
                    <a:p>
                      <a:pPr algn="l"/>
                      <a:r>
                        <a:rPr lang="sr-Latn-RS" sz="2400" baseline="0" dirty="0"/>
                        <a:t>Ishodi</a:t>
                      </a:r>
                      <a:endParaRPr lang="en-US" sz="2400" dirty="0"/>
                    </a:p>
                  </a:txBody>
                  <a:tcPr vert="vert270" anchor="ctr"/>
                </a:tc>
                <a:tc>
                  <a:txBody>
                    <a:bodyPr/>
                    <a:lstStyle/>
                    <a:p>
                      <a:pPr algn="l"/>
                      <a:r>
                        <a:rPr lang="sr-Latn-RS" sz="2400" dirty="0"/>
                        <a:t>Naziv</a:t>
                      </a:r>
                      <a:r>
                        <a:rPr lang="sr-Latn-RS" sz="2400" baseline="0" dirty="0"/>
                        <a:t> nastavne jedinice</a:t>
                      </a:r>
                      <a:endParaRPr lang="en-US" sz="2400" dirty="0"/>
                    </a:p>
                  </a:txBody>
                  <a:tcPr vert="vert270" anchor="ctr"/>
                </a:tc>
                <a:tc>
                  <a:txBody>
                    <a:bodyPr/>
                    <a:lstStyle/>
                    <a:p>
                      <a:pPr algn="l"/>
                      <a:r>
                        <a:rPr lang="en-US" sz="2400" dirty="0"/>
                        <a:t>T</a:t>
                      </a:r>
                      <a:r>
                        <a:rPr lang="sr-Latn-RS" sz="2400" dirty="0"/>
                        <a:t>ip časa</a:t>
                      </a:r>
                      <a:endParaRPr lang="en-US" sz="2400" dirty="0"/>
                    </a:p>
                  </a:txBody>
                  <a:tcPr vert="vert270" anchor="ctr"/>
                </a:tc>
                <a:tc>
                  <a:txBody>
                    <a:bodyPr/>
                    <a:lstStyle/>
                    <a:p>
                      <a:pPr algn="l"/>
                      <a:r>
                        <a:rPr lang="en-US" sz="2400" dirty="0"/>
                        <a:t>O</a:t>
                      </a:r>
                      <a:r>
                        <a:rPr lang="sr-Latn-RS" sz="2400" dirty="0"/>
                        <a:t>blici rada</a:t>
                      </a:r>
                      <a:endParaRPr lang="en-US" sz="2400" dirty="0"/>
                    </a:p>
                  </a:txBody>
                  <a:tcPr vert="vert270" anchor="ctr"/>
                </a:tc>
                <a:tc>
                  <a:txBody>
                    <a:bodyPr/>
                    <a:lstStyle/>
                    <a:p>
                      <a:pPr algn="l"/>
                      <a:r>
                        <a:rPr lang="en-US" sz="2400" dirty="0"/>
                        <a:t>M</a:t>
                      </a:r>
                      <a:r>
                        <a:rPr lang="sr-Latn-RS" sz="2400" dirty="0"/>
                        <a:t>etod rada</a:t>
                      </a:r>
                      <a:endParaRPr lang="en-US" sz="2400" dirty="0"/>
                    </a:p>
                  </a:txBody>
                  <a:tcPr vert="vert270" anchor="ctr"/>
                </a:tc>
                <a:tc>
                  <a:txBody>
                    <a:bodyPr/>
                    <a:lstStyle/>
                    <a:p>
                      <a:pPr algn="l"/>
                      <a:r>
                        <a:rPr lang="en-US" sz="2400" dirty="0"/>
                        <a:t>N</a:t>
                      </a:r>
                      <a:r>
                        <a:rPr lang="sr-Latn-RS" sz="2400" dirty="0"/>
                        <a:t>astavna sredstva</a:t>
                      </a:r>
                      <a:r>
                        <a:rPr lang="sr-Latn-RS" sz="2400" baseline="0" dirty="0"/>
                        <a:t> </a:t>
                      </a:r>
                      <a:endParaRPr lang="en-US" sz="2400" dirty="0"/>
                    </a:p>
                  </a:txBody>
                  <a:tcPr vert="vert270" anchor="ctr"/>
                </a:tc>
                <a:tc>
                  <a:txBody>
                    <a:bodyPr/>
                    <a:lstStyle/>
                    <a:p>
                      <a:pPr algn="l"/>
                      <a:r>
                        <a:rPr lang="en-US" sz="2400" dirty="0"/>
                        <a:t>M</a:t>
                      </a:r>
                      <a:r>
                        <a:rPr lang="sr-Latn-RS" sz="2400" dirty="0"/>
                        <a:t>eđupredmetne kometencije- korelacija</a:t>
                      </a:r>
                      <a:endParaRPr lang="en-US" sz="2400" dirty="0"/>
                    </a:p>
                  </a:txBody>
                  <a:tcPr vert="vert270"/>
                </a:tc>
                <a:tc>
                  <a:txBody>
                    <a:bodyPr/>
                    <a:lstStyle/>
                    <a:p>
                      <a:pPr algn="l"/>
                      <a:r>
                        <a:rPr lang="sr-Latn-RS" sz="2400" dirty="0"/>
                        <a:t>(</a:t>
                      </a:r>
                      <a:r>
                        <a:rPr lang="en-US" sz="2400" dirty="0"/>
                        <a:t>S</a:t>
                      </a:r>
                      <a:r>
                        <a:rPr lang="sr-Latn-RS" sz="2400" dirty="0"/>
                        <a:t>amo)evaluacija </a:t>
                      </a:r>
                      <a:endParaRPr lang="en-US" sz="2400" dirty="0"/>
                    </a:p>
                  </a:txBody>
                  <a:tcPr vert="vert270" anchor="ctr"/>
                </a:tc>
                <a:tc>
                  <a:txBody>
                    <a:bodyPr/>
                    <a:lstStyle/>
                    <a:p>
                      <a:pPr algn="l"/>
                      <a:r>
                        <a:rPr lang="en-US" sz="2400" dirty="0"/>
                        <a:t>K</a:t>
                      </a:r>
                      <a:r>
                        <a:rPr lang="sr-Latn-RS" sz="2400" dirty="0"/>
                        <a:t>orekcija </a:t>
                      </a:r>
                      <a:endParaRPr lang="en-US" sz="2400" dirty="0"/>
                    </a:p>
                  </a:txBody>
                  <a:tcPr vert="vert270" anchor="ctr"/>
                </a:tc>
                <a:extLst>
                  <a:ext uri="{0D108BD9-81ED-4DB2-BD59-A6C34878D82A}">
                    <a16:rowId xmlns:a16="http://schemas.microsoft.com/office/drawing/2014/main" val="10000"/>
                  </a:ext>
                </a:extLst>
              </a:tr>
              <a:tr h="634984">
                <a:tc>
                  <a:txBody>
                    <a:bodyPr/>
                    <a:lstStyle/>
                    <a:p>
                      <a:pPr algn="ctr"/>
                      <a:r>
                        <a:rPr lang="sr-Latn-RS" sz="3600" b="1" dirty="0">
                          <a:solidFill>
                            <a:srgbClr val="FF0000"/>
                          </a:solidFill>
                        </a:rPr>
                        <a:t>1</a:t>
                      </a:r>
                      <a:endParaRPr lang="en-US" sz="3600" b="1" dirty="0">
                        <a:solidFill>
                          <a:srgbClr val="FF0000"/>
                        </a:solidFill>
                      </a:endParaRPr>
                    </a:p>
                  </a:txBody>
                  <a:tcPr anchor="ctr"/>
                </a:tc>
                <a:tc>
                  <a:txBody>
                    <a:bodyPr/>
                    <a:lstStyle/>
                    <a:p>
                      <a:pPr algn="ctr"/>
                      <a:r>
                        <a:rPr lang="sr-Latn-RS" sz="3600" b="1" dirty="0">
                          <a:solidFill>
                            <a:srgbClr val="FF0000"/>
                          </a:solidFill>
                        </a:rPr>
                        <a:t>2</a:t>
                      </a:r>
                      <a:endParaRPr lang="en-US" sz="3600" b="1" dirty="0">
                        <a:solidFill>
                          <a:srgbClr val="FF0000"/>
                        </a:solidFill>
                      </a:endParaRPr>
                    </a:p>
                  </a:txBody>
                  <a:tcPr anchor="ctr"/>
                </a:tc>
                <a:tc>
                  <a:txBody>
                    <a:bodyPr/>
                    <a:lstStyle/>
                    <a:p>
                      <a:pPr algn="ctr"/>
                      <a:r>
                        <a:rPr lang="sr-Latn-RS" sz="3600" b="1" dirty="0">
                          <a:solidFill>
                            <a:srgbClr val="FF0000"/>
                          </a:solidFill>
                        </a:rPr>
                        <a:t>3</a:t>
                      </a:r>
                      <a:endParaRPr lang="en-US" sz="3600" b="1" dirty="0">
                        <a:solidFill>
                          <a:srgbClr val="FF0000"/>
                        </a:solidFill>
                      </a:endParaRPr>
                    </a:p>
                  </a:txBody>
                  <a:tcPr anchor="ctr"/>
                </a:tc>
                <a:tc>
                  <a:txBody>
                    <a:bodyPr/>
                    <a:lstStyle/>
                    <a:p>
                      <a:pPr algn="ctr"/>
                      <a:r>
                        <a:rPr lang="sr-Latn-RS" sz="3600" b="1" dirty="0">
                          <a:solidFill>
                            <a:srgbClr val="FF0000"/>
                          </a:solidFill>
                        </a:rPr>
                        <a:t>4</a:t>
                      </a:r>
                      <a:endParaRPr lang="en-US" sz="3600" b="1" dirty="0">
                        <a:solidFill>
                          <a:srgbClr val="FF0000"/>
                        </a:solidFill>
                      </a:endParaRPr>
                    </a:p>
                  </a:txBody>
                  <a:tcPr anchor="ctr"/>
                </a:tc>
                <a:tc>
                  <a:txBody>
                    <a:bodyPr/>
                    <a:lstStyle/>
                    <a:p>
                      <a:pPr algn="ctr"/>
                      <a:r>
                        <a:rPr lang="sr-Latn-RS" sz="3600" b="1" dirty="0">
                          <a:solidFill>
                            <a:srgbClr val="FF0000"/>
                          </a:solidFill>
                        </a:rPr>
                        <a:t>5</a:t>
                      </a:r>
                      <a:endParaRPr lang="en-US" sz="3600" b="1" dirty="0">
                        <a:solidFill>
                          <a:srgbClr val="FF0000"/>
                        </a:solidFill>
                      </a:endParaRPr>
                    </a:p>
                  </a:txBody>
                  <a:tcPr anchor="ctr"/>
                </a:tc>
                <a:tc>
                  <a:txBody>
                    <a:bodyPr/>
                    <a:lstStyle/>
                    <a:p>
                      <a:pPr algn="ctr"/>
                      <a:r>
                        <a:rPr lang="sr-Latn-RS" sz="3600" b="1" dirty="0">
                          <a:solidFill>
                            <a:srgbClr val="FF0000"/>
                          </a:solidFill>
                        </a:rPr>
                        <a:t>8</a:t>
                      </a:r>
                      <a:endParaRPr lang="en-US" sz="3600" b="1" dirty="0">
                        <a:solidFill>
                          <a:srgbClr val="FF0000"/>
                        </a:solidFill>
                      </a:endParaRPr>
                    </a:p>
                  </a:txBody>
                  <a:tcPr anchor="ctr"/>
                </a:tc>
                <a:tc>
                  <a:txBody>
                    <a:bodyPr/>
                    <a:lstStyle/>
                    <a:p>
                      <a:pPr algn="ctr"/>
                      <a:r>
                        <a:rPr lang="sr-Latn-RS" sz="3600" b="1" dirty="0">
                          <a:solidFill>
                            <a:srgbClr val="FF0000"/>
                          </a:solidFill>
                        </a:rPr>
                        <a:t>7</a:t>
                      </a:r>
                      <a:endParaRPr lang="en-US" sz="3600" b="1" dirty="0">
                        <a:solidFill>
                          <a:srgbClr val="FF0000"/>
                        </a:solidFill>
                      </a:endParaRPr>
                    </a:p>
                  </a:txBody>
                  <a:tcPr anchor="ctr"/>
                </a:tc>
                <a:tc>
                  <a:txBody>
                    <a:bodyPr/>
                    <a:lstStyle/>
                    <a:p>
                      <a:pPr algn="ctr"/>
                      <a:r>
                        <a:rPr lang="sr-Latn-RS" sz="3600" b="1" dirty="0">
                          <a:solidFill>
                            <a:srgbClr val="FF0000"/>
                          </a:solidFill>
                        </a:rPr>
                        <a:t>6</a:t>
                      </a:r>
                      <a:endParaRPr lang="en-US" sz="3600" b="1" dirty="0">
                        <a:solidFill>
                          <a:srgbClr val="FF0000"/>
                        </a:solidFill>
                      </a:endParaRPr>
                    </a:p>
                  </a:txBody>
                  <a:tcPr anchor="ctr"/>
                </a:tc>
                <a:tc>
                  <a:txBody>
                    <a:bodyPr/>
                    <a:lstStyle/>
                    <a:p>
                      <a:pPr algn="ctr"/>
                      <a:r>
                        <a:rPr lang="sr-Latn-RS" sz="3600" b="1" dirty="0">
                          <a:solidFill>
                            <a:srgbClr val="FF0000"/>
                          </a:solidFill>
                        </a:rPr>
                        <a:t>9</a:t>
                      </a:r>
                      <a:endParaRPr lang="en-US" sz="3600" b="1" dirty="0">
                        <a:solidFill>
                          <a:srgbClr val="FF0000"/>
                        </a:solidFill>
                      </a:endParaRPr>
                    </a:p>
                  </a:txBody>
                  <a:tcPr anchor="ctr"/>
                </a:tc>
                <a:tc>
                  <a:txBody>
                    <a:bodyPr/>
                    <a:lstStyle/>
                    <a:p>
                      <a:pPr algn="ctr"/>
                      <a:r>
                        <a:rPr lang="sr-Latn-RS" sz="3600" b="1" dirty="0">
                          <a:solidFill>
                            <a:srgbClr val="FF0000"/>
                          </a:solidFill>
                        </a:rPr>
                        <a:t>10</a:t>
                      </a:r>
                      <a:endParaRPr lang="en-US" sz="3600" b="1" dirty="0">
                        <a:solidFill>
                          <a:srgbClr val="FF0000"/>
                        </a:solidFill>
                      </a:endParaRPr>
                    </a:p>
                  </a:txBody>
                  <a:tcPr anchor="ctr"/>
                </a:tc>
                <a:tc>
                  <a:txBody>
                    <a:bodyPr/>
                    <a:lstStyle/>
                    <a:p>
                      <a:endParaRPr lang="en-US" dirty="0"/>
                    </a:p>
                  </a:txBody>
                  <a:tcPr/>
                </a:tc>
                <a:extLst>
                  <a:ext uri="{0D108BD9-81ED-4DB2-BD59-A6C34878D82A}">
                    <a16:rowId xmlns:a16="http://schemas.microsoft.com/office/drawing/2014/main" val="10001"/>
                  </a:ext>
                </a:extLst>
              </a:tr>
              <a:tr h="628446">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2"/>
                  </a:ext>
                </a:extLst>
              </a:tr>
              <a:tr h="62844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sr-Latn-RS" dirty="0"/>
            </a:br>
            <a:br>
              <a:rPr lang="sr-Latn-RS" dirty="0"/>
            </a:br>
            <a:br>
              <a:rPr lang="sr-Latn-RS" dirty="0"/>
            </a:br>
            <a:endParaRPr lang="en-US" dirty="0"/>
          </a:p>
        </p:txBody>
      </p:sp>
      <p:sp>
        <p:nvSpPr>
          <p:cNvPr id="3" name="Content Placeholder 2"/>
          <p:cNvSpPr>
            <a:spLocks noGrp="1"/>
          </p:cNvSpPr>
          <p:nvPr>
            <p:ph sz="quarter" idx="1"/>
          </p:nvPr>
        </p:nvSpPr>
        <p:spPr>
          <a:xfrm>
            <a:off x="714348" y="642918"/>
            <a:ext cx="7772400" cy="5286412"/>
          </a:xfrm>
        </p:spPr>
        <p:txBody>
          <a:bodyPr>
            <a:normAutofit lnSpcReduction="10000"/>
          </a:bodyPr>
          <a:lstStyle/>
          <a:p>
            <a:r>
              <a:rPr lang="sr-Latn-RS" dirty="0">
                <a:latin typeface="Times New Roman" pitchFamily="18" charset="0"/>
                <a:cs typeface="Times New Roman" pitchFamily="18" charset="0"/>
              </a:rPr>
              <a:t>3. </a:t>
            </a:r>
            <a:r>
              <a:rPr lang="sr-Latn-RS" u="sng" dirty="0">
                <a:solidFill>
                  <a:srgbClr val="FF0000"/>
                </a:solidFill>
                <a:latin typeface="Times New Roman" pitchFamily="18" charset="0"/>
                <a:cs typeface="Times New Roman" pitchFamily="18" charset="0"/>
              </a:rPr>
              <a:t>Ishodi  u operativnom planiranju </a:t>
            </a:r>
            <a:r>
              <a:rPr lang="sr-Latn-RS" dirty="0">
                <a:latin typeface="Times New Roman" pitchFamily="18" charset="0"/>
                <a:cs typeface="Times New Roman" pitchFamily="18" charset="0"/>
              </a:rPr>
              <a:t>važe samo za nastavu u prvom razredu. </a:t>
            </a:r>
            <a:r>
              <a:rPr lang="en-US" dirty="0">
                <a:latin typeface="Times New Roman" pitchFamily="18" charset="0"/>
                <a:cs typeface="Times New Roman" pitchFamily="18" charset="0"/>
              </a:rPr>
              <a:t>P</a:t>
            </a:r>
            <a:r>
              <a:rPr lang="sr-Latn-RS" dirty="0">
                <a:latin typeface="Times New Roman" pitchFamily="18" charset="0"/>
                <a:cs typeface="Times New Roman" pitchFamily="18" charset="0"/>
              </a:rPr>
              <a:t>otrebno je ih konkretizovati za svaku nastavnu jedinicu pojedinačno.</a:t>
            </a:r>
            <a:r>
              <a:rPr lang="en-US" dirty="0" err="1">
                <a:latin typeface="Times New Roman" pitchFamily="18" charset="0"/>
                <a:cs typeface="Times New Roman" pitchFamily="18" charset="0"/>
              </a:rPr>
              <a:t>Prvi</a:t>
            </a:r>
            <a:r>
              <a:rPr lang="sr-Latn-RS" dirty="0">
                <a:latin typeface="Times New Roman" pitchFamily="18" charset="0"/>
                <a:cs typeface="Times New Roman" pitchFamily="18" charset="0"/>
              </a:rPr>
              <a:t> korak je u definisanju željenih ishoda-naglasak na tome šta učenik radi, formulišu se kao aktivni glagoli                      (</a:t>
            </a:r>
            <a:r>
              <a:rPr lang="sr-Latn-RS" b="1" u="sng" dirty="0">
                <a:latin typeface="Times New Roman" pitchFamily="18" charset="0"/>
                <a:cs typeface="Times New Roman" pitchFamily="18" charset="0"/>
              </a:rPr>
              <a:t>zna, koristi, razume</a:t>
            </a:r>
            <a:r>
              <a:rPr lang="sr-Latn-RS" dirty="0">
                <a:latin typeface="Times New Roman" pitchFamily="18" charset="0"/>
                <a:cs typeface="Times New Roman" pitchFamily="18" charset="0"/>
              </a:rPr>
              <a:t>).</a:t>
            </a:r>
          </a:p>
          <a:p>
            <a:r>
              <a:rPr lang="sr-Latn-RS" dirty="0">
                <a:latin typeface="Times New Roman" pitchFamily="18" charset="0"/>
                <a:cs typeface="Times New Roman" pitchFamily="18" charset="0"/>
              </a:rPr>
              <a:t>4. Nastavnik vrši odabir nastavne jedinice.</a:t>
            </a:r>
          </a:p>
          <a:p>
            <a:r>
              <a:rPr lang="sr-Latn-RS" dirty="0">
                <a:latin typeface="Times New Roman" pitchFamily="18" charset="0"/>
                <a:cs typeface="Times New Roman" pitchFamily="18" charset="0"/>
              </a:rPr>
              <a:t>5. U koloni –</a:t>
            </a:r>
            <a:r>
              <a:rPr lang="sr-Latn-RS" u="sng" dirty="0">
                <a:solidFill>
                  <a:srgbClr val="FF0000"/>
                </a:solidFill>
                <a:latin typeface="Times New Roman" pitchFamily="18" charset="0"/>
                <a:cs typeface="Times New Roman" pitchFamily="18" charset="0"/>
              </a:rPr>
              <a:t>tip časa   </a:t>
            </a:r>
            <a:r>
              <a:rPr lang="sr-Latn-RS" dirty="0">
                <a:latin typeface="Times New Roman" pitchFamily="18" charset="0"/>
                <a:cs typeface="Times New Roman" pitchFamily="18" charset="0"/>
              </a:rPr>
              <a:t>upisati:                                             </a:t>
            </a:r>
            <a:r>
              <a:rPr lang="sr-Latn-RS" b="1" u="sng" dirty="0">
                <a:latin typeface="Times New Roman" pitchFamily="18" charset="0"/>
                <a:cs typeface="Times New Roman" pitchFamily="18" charset="0"/>
              </a:rPr>
              <a:t>uvodni čas </a:t>
            </a:r>
            <a:r>
              <a:rPr lang="sr-Latn-RS" dirty="0">
                <a:latin typeface="Times New Roman" pitchFamily="18" charset="0"/>
                <a:cs typeface="Times New Roman" pitchFamily="18" charset="0"/>
              </a:rPr>
              <a:t>(obavezan na prvom času gde se učenicima prezentuje nastavni plan i program kao i daju upustava za korišćenje literature),</a:t>
            </a:r>
            <a:r>
              <a:rPr lang="sr-Latn-RS" b="1" u="sng" dirty="0">
                <a:latin typeface="Times New Roman" pitchFamily="18" charset="0"/>
                <a:cs typeface="Times New Roman" pitchFamily="18" charset="0"/>
              </a:rPr>
              <a:t>obrada novog gradiva</a:t>
            </a:r>
            <a:r>
              <a:rPr lang="sr-Latn-RS" dirty="0">
                <a:latin typeface="Times New Roman" pitchFamily="18" charset="0"/>
                <a:cs typeface="Times New Roman" pitchFamily="18" charset="0"/>
              </a:rPr>
              <a:t>, </a:t>
            </a:r>
            <a:r>
              <a:rPr lang="sr-Latn-RS" b="1" u="sng" dirty="0">
                <a:latin typeface="Times New Roman" pitchFamily="18" charset="0"/>
                <a:cs typeface="Times New Roman" pitchFamily="18" charset="0"/>
              </a:rPr>
              <a:t>utvrđivanje</a:t>
            </a:r>
            <a:r>
              <a:rPr lang="sr-Latn-RS" dirty="0">
                <a:latin typeface="Times New Roman" pitchFamily="18" charset="0"/>
                <a:cs typeface="Times New Roman" pitchFamily="18" charset="0"/>
              </a:rPr>
              <a:t>, </a:t>
            </a:r>
            <a:r>
              <a:rPr lang="sr-Latn-RS" b="1" u="sng" dirty="0">
                <a:latin typeface="Times New Roman" pitchFamily="18" charset="0"/>
                <a:cs typeface="Times New Roman" pitchFamily="18" charset="0"/>
              </a:rPr>
              <a:t>obnavljanje</a:t>
            </a:r>
            <a:r>
              <a:rPr lang="sr-Latn-RS" dirty="0">
                <a:latin typeface="Times New Roman" pitchFamily="18" charset="0"/>
                <a:cs typeface="Times New Roman" pitchFamily="18" charset="0"/>
              </a:rPr>
              <a:t>, </a:t>
            </a:r>
            <a:r>
              <a:rPr lang="sr-Latn-RS" b="1" u="sng" dirty="0">
                <a:latin typeface="Times New Roman" pitchFamily="18" charset="0"/>
                <a:cs typeface="Times New Roman" pitchFamily="18" charset="0"/>
              </a:rPr>
              <a:t>vežbe</a:t>
            </a:r>
            <a:r>
              <a:rPr lang="sr-Latn-RS" dirty="0">
                <a:latin typeface="Times New Roman" pitchFamily="18" charset="0"/>
                <a:cs typeface="Times New Roman" pitchFamily="18" charset="0"/>
              </a:rPr>
              <a:t>, </a:t>
            </a:r>
            <a:r>
              <a:rPr lang="sr-Latn-RS" b="1" u="sng" dirty="0">
                <a:latin typeface="Times New Roman" pitchFamily="18" charset="0"/>
                <a:cs typeface="Times New Roman" pitchFamily="18" charset="0"/>
              </a:rPr>
              <a:t>proveravanje i ocenjivanje</a:t>
            </a:r>
            <a:r>
              <a:rPr lang="sr-Latn-RS" dirty="0">
                <a:latin typeface="Times New Roman" pitchFamily="18" charset="0"/>
                <a:cs typeface="Times New Roman" pitchFamily="18" charset="0"/>
              </a:rPr>
              <a:t>, </a:t>
            </a:r>
            <a:r>
              <a:rPr lang="sr-Latn-RS" b="1" u="sng" dirty="0">
                <a:latin typeface="Times New Roman" pitchFamily="18" charset="0"/>
                <a:cs typeface="Times New Roman" pitchFamily="18" charset="0"/>
              </a:rPr>
              <a:t>kombinovani tip časa </a:t>
            </a:r>
            <a:r>
              <a:rPr lang="sr-Latn-RS" dirty="0">
                <a:latin typeface="Times New Roman" pitchFamily="18" charset="0"/>
                <a:cs typeface="Times New Roman" pitchFamily="18" charset="0"/>
              </a:rPr>
              <a:t>(konkretizovati), </a:t>
            </a:r>
            <a:r>
              <a:rPr lang="sr-Latn-RS" b="1" u="sng" dirty="0">
                <a:latin typeface="Times New Roman" pitchFamily="18" charset="0"/>
                <a:cs typeface="Times New Roman" pitchFamily="18" charset="0"/>
              </a:rPr>
              <a:t>pismena provera znanja</a:t>
            </a:r>
            <a:r>
              <a:rPr lang="sr-Latn-RS" b="1" dirty="0">
                <a:latin typeface="Times New Roman" pitchFamily="18" charset="0"/>
                <a:cs typeface="Times New Roman" pitchFamily="18" charset="0"/>
              </a:rPr>
              <a:t>, </a:t>
            </a:r>
            <a:r>
              <a:rPr lang="sr-Latn-RS" b="1" u="sng" dirty="0">
                <a:latin typeface="Times New Roman" pitchFamily="18" charset="0"/>
                <a:cs typeface="Times New Roman" pitchFamily="18" charset="0"/>
              </a:rPr>
              <a:t>test,</a:t>
            </a:r>
            <a:r>
              <a:rPr lang="sr-Latn-RS" b="1" dirty="0">
                <a:latin typeface="Times New Roman" pitchFamily="18" charset="0"/>
                <a:cs typeface="Times New Roman" pitchFamily="18" charset="0"/>
              </a:rPr>
              <a:t> </a:t>
            </a:r>
            <a:r>
              <a:rPr lang="sr-Latn-RS" b="1" u="sng" dirty="0">
                <a:latin typeface="Times New Roman" pitchFamily="18" charset="0"/>
                <a:cs typeface="Times New Roman" pitchFamily="18" charset="0"/>
              </a:rPr>
              <a:t>sistematizacija.</a:t>
            </a: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28604"/>
            <a:ext cx="7772400" cy="5591196"/>
          </a:xfrm>
        </p:spPr>
        <p:txBody>
          <a:bodyPr>
            <a:normAutofit fontScale="92500" lnSpcReduction="10000"/>
          </a:bodyPr>
          <a:lstStyle/>
          <a:p>
            <a:r>
              <a:rPr lang="sr-Latn-RS" dirty="0">
                <a:latin typeface="Times New Roman" pitchFamily="18" charset="0"/>
                <a:cs typeface="Times New Roman" pitchFamily="18" charset="0"/>
              </a:rPr>
              <a:t>6. U koloni – </a:t>
            </a:r>
            <a:r>
              <a:rPr lang="sr-Latn-RS" u="sng" dirty="0">
                <a:solidFill>
                  <a:srgbClr val="FF0000"/>
                </a:solidFill>
                <a:latin typeface="Times New Roman" pitchFamily="18" charset="0"/>
                <a:cs typeface="Times New Roman" pitchFamily="18" charset="0"/>
              </a:rPr>
              <a:t>nastavna sredstva </a:t>
            </a:r>
            <a:r>
              <a:rPr lang="sr-Latn-RS" dirty="0">
                <a:latin typeface="Times New Roman" pitchFamily="18" charset="0"/>
                <a:cs typeface="Times New Roman" pitchFamily="18" charset="0"/>
              </a:rPr>
              <a:t>– upisati ona nastavna sredstva koja se koriste za realizaciju časa: </a:t>
            </a:r>
          </a:p>
          <a:p>
            <a:pPr>
              <a:buFont typeface="Wingdings" pitchFamily="2" charset="2"/>
              <a:buChar char="Ø"/>
            </a:pPr>
            <a:r>
              <a:rPr lang="sr-Latn-RS" b="1" u="sng" dirty="0">
                <a:latin typeface="Times New Roman" pitchFamily="18" charset="0"/>
                <a:cs typeface="Times New Roman" pitchFamily="18" charset="0"/>
              </a:rPr>
              <a:t>tekstualna</a:t>
            </a:r>
            <a:r>
              <a:rPr lang="sr-Latn-RS" dirty="0">
                <a:latin typeface="Times New Roman" pitchFamily="18" charset="0"/>
                <a:cs typeface="Times New Roman" pitchFamily="18" charset="0"/>
              </a:rPr>
              <a:t> (štampani i pisani tekstovi: </a:t>
            </a:r>
            <a:r>
              <a:rPr lang="sr-Latn-RS" b="1" i="1" dirty="0">
                <a:latin typeface="Times New Roman" pitchFamily="18" charset="0"/>
                <a:cs typeface="Times New Roman" pitchFamily="18" charset="0"/>
              </a:rPr>
              <a:t>tekst iz udžbenika str. 98)</a:t>
            </a:r>
            <a:endParaRPr lang="en-US" b="1" dirty="0">
              <a:latin typeface="Times New Roman" pitchFamily="18" charset="0"/>
              <a:cs typeface="Times New Roman" pitchFamily="18" charset="0"/>
            </a:endParaRPr>
          </a:p>
          <a:p>
            <a:pPr>
              <a:buFont typeface="Wingdings" pitchFamily="2" charset="2"/>
              <a:buChar char="Ø"/>
            </a:pPr>
            <a:r>
              <a:rPr lang="sr-Latn-RS" b="1" u="sng" dirty="0">
                <a:latin typeface="Times New Roman" pitchFamily="18" charset="0"/>
                <a:cs typeface="Times New Roman" pitchFamily="18" charset="0"/>
              </a:rPr>
              <a:t>vizuelna</a:t>
            </a:r>
            <a:r>
              <a:rPr lang="sr-Latn-RS" dirty="0">
                <a:latin typeface="Times New Roman" pitchFamily="18" charset="0"/>
                <a:cs typeface="Times New Roman" pitchFamily="18" charset="0"/>
              </a:rPr>
              <a:t> (predmeti, fotografije, crteži, karte, šeme, skice, dijagrami, simboli) – navesti konkretan predmet, naziv crteža, karte i dr.</a:t>
            </a:r>
          </a:p>
          <a:p>
            <a:pPr>
              <a:buFont typeface="Wingdings" pitchFamily="2" charset="2"/>
              <a:buChar char="Ø"/>
            </a:pPr>
            <a:r>
              <a:rPr lang="sr-Latn-RS" b="1" u="sng" dirty="0">
                <a:latin typeface="Times New Roman" pitchFamily="18" charset="0"/>
                <a:cs typeface="Times New Roman" pitchFamily="18" charset="0"/>
              </a:rPr>
              <a:t>auditivna</a:t>
            </a:r>
            <a:r>
              <a:rPr lang="sr-Latn-RS" dirty="0">
                <a:latin typeface="Times New Roman" pitchFamily="18" charset="0"/>
                <a:cs typeface="Times New Roman" pitchFamily="18" charset="0"/>
              </a:rPr>
              <a:t> (zvučni efekti, šumovi, muzički tonski efekti – konkretno koje muzičko delo, snimak dela)</a:t>
            </a:r>
          </a:p>
          <a:p>
            <a:pPr>
              <a:buFont typeface="Wingdings" pitchFamily="2" charset="2"/>
              <a:buChar char="Ø"/>
            </a:pPr>
            <a:r>
              <a:rPr lang="sr-Latn-RS" b="1" u="sng" dirty="0">
                <a:latin typeface="Times New Roman" pitchFamily="18" charset="0"/>
                <a:cs typeface="Times New Roman" pitchFamily="18" charset="0"/>
              </a:rPr>
              <a:t>audio-vizuelna</a:t>
            </a:r>
            <a:r>
              <a:rPr lang="sr-Latn-RS" dirty="0">
                <a:latin typeface="Times New Roman" pitchFamily="18" charset="0"/>
                <a:cs typeface="Times New Roman" pitchFamily="18" charset="0"/>
              </a:rPr>
              <a:t> (film, tv-emisija, power point prezentacija)</a:t>
            </a:r>
          </a:p>
          <a:p>
            <a:pPr>
              <a:buFont typeface="Wingdings" pitchFamily="2" charset="2"/>
              <a:buChar char="Ø"/>
            </a:pPr>
            <a:r>
              <a:rPr lang="sr-Latn-RS" b="1" u="sng" dirty="0">
                <a:latin typeface="Times New Roman" pitchFamily="18" charset="0"/>
                <a:cs typeface="Times New Roman" pitchFamily="18" charset="0"/>
              </a:rPr>
              <a:t>manuelna</a:t>
            </a:r>
            <a:r>
              <a:rPr lang="sr-Latn-RS" dirty="0">
                <a:latin typeface="Times New Roman" pitchFamily="18" charset="0"/>
                <a:cs typeface="Times New Roman" pitchFamily="18" charset="0"/>
              </a:rPr>
              <a:t> (raznovrsni alati, instrumenti, aparati, preparati, predmeti, materijali) – navesti konkretno naziv</a:t>
            </a:r>
          </a:p>
          <a:p>
            <a:pPr>
              <a:buFont typeface="Wingdings" pitchFamily="2" charset="2"/>
              <a:buChar char="Ø"/>
            </a:pPr>
            <a:r>
              <a:rPr lang="sr-Latn-RS" b="1" u="sng" dirty="0">
                <a:latin typeface="Times New Roman" pitchFamily="18" charset="0"/>
                <a:cs typeface="Times New Roman" pitchFamily="18" charset="0"/>
              </a:rPr>
              <a:t>pomoćno-tehnička sredstva </a:t>
            </a:r>
            <a:r>
              <a:rPr lang="sr-Latn-RS" dirty="0">
                <a:latin typeface="Times New Roman" pitchFamily="18" charset="0"/>
                <a:cs typeface="Times New Roman" pitchFamily="18" charset="0"/>
              </a:rPr>
              <a:t>(tabla, kreda, sveska) – ne navode se posebno</a:t>
            </a: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642918"/>
            <a:ext cx="8186766" cy="5715040"/>
          </a:xfrm>
        </p:spPr>
        <p:txBody>
          <a:bodyPr>
            <a:noAutofit/>
          </a:bodyPr>
          <a:lstStyle/>
          <a:p>
            <a:r>
              <a:rPr lang="sr-Latn-RS" sz="1800" dirty="0">
                <a:latin typeface="Times New Roman" pitchFamily="18" charset="0"/>
                <a:cs typeface="Times New Roman" pitchFamily="18" charset="0"/>
              </a:rPr>
              <a:t>7. </a:t>
            </a:r>
            <a:r>
              <a:rPr lang="sr-Latn-RS" sz="1800" b="1" u="sng" dirty="0">
                <a:solidFill>
                  <a:srgbClr val="FF0000"/>
                </a:solidFill>
                <a:latin typeface="Times New Roman" pitchFamily="18" charset="0"/>
                <a:cs typeface="Times New Roman" pitchFamily="18" charset="0"/>
              </a:rPr>
              <a:t>Nastavne metode </a:t>
            </a:r>
            <a:r>
              <a:rPr lang="sr-Latn-RS" sz="1800" dirty="0">
                <a:latin typeface="Times New Roman" pitchFamily="18" charset="0"/>
                <a:cs typeface="Times New Roman" pitchFamily="18" charset="0"/>
              </a:rPr>
              <a:t>– potrebno je posebno voditi računa o odabiru metoda rada:</a:t>
            </a:r>
          </a:p>
          <a:p>
            <a:pPr>
              <a:buFont typeface="Wingdings" pitchFamily="2" charset="2"/>
              <a:buChar char="ü"/>
            </a:pPr>
            <a:r>
              <a:rPr lang="en-US" sz="1800" b="1" u="sng" dirty="0">
                <a:latin typeface="Times New Roman" pitchFamily="18" charset="0"/>
                <a:cs typeface="Times New Roman" pitchFamily="18" charset="0"/>
              </a:rPr>
              <a:t>M</a:t>
            </a:r>
            <a:r>
              <a:rPr lang="sr-Latn-RS" sz="1800" b="1" u="sng" dirty="0">
                <a:latin typeface="Times New Roman" pitchFamily="18" charset="0"/>
                <a:cs typeface="Times New Roman" pitchFamily="18" charset="0"/>
              </a:rPr>
              <a:t>onološka </a:t>
            </a:r>
            <a:r>
              <a:rPr lang="sr-Latn-RS" sz="1800" dirty="0">
                <a:latin typeface="Times New Roman" pitchFamily="18" charset="0"/>
                <a:cs typeface="Times New Roman" pitchFamily="18" charset="0"/>
              </a:rPr>
              <a:t>(usmeno izlaganje – predavanje,pripovedanje, opisivanje, obrazlaganje i objašnjavanje)</a:t>
            </a:r>
          </a:p>
          <a:p>
            <a:pPr>
              <a:buFont typeface="Wingdings" pitchFamily="2" charset="2"/>
              <a:buChar char="ü"/>
            </a:pPr>
            <a:r>
              <a:rPr lang="en-US" sz="1800" b="1" u="sng" dirty="0">
                <a:latin typeface="Times New Roman" pitchFamily="18" charset="0"/>
                <a:cs typeface="Times New Roman" pitchFamily="18" charset="0"/>
              </a:rPr>
              <a:t>D</a:t>
            </a:r>
            <a:r>
              <a:rPr lang="sr-Latn-RS" sz="1800" b="1" u="sng" dirty="0">
                <a:latin typeface="Times New Roman" pitchFamily="18" charset="0"/>
                <a:cs typeface="Times New Roman" pitchFamily="18" charset="0"/>
              </a:rPr>
              <a:t>ijaloška </a:t>
            </a:r>
            <a:r>
              <a:rPr lang="sr-Latn-RS" sz="1800" u="sng" dirty="0">
                <a:latin typeface="Times New Roman" pitchFamily="18" charset="0"/>
                <a:cs typeface="Times New Roman" pitchFamily="18" charset="0"/>
              </a:rPr>
              <a:t>(</a:t>
            </a:r>
            <a:r>
              <a:rPr lang="sr-Latn-RS" sz="1800" dirty="0">
                <a:latin typeface="Times New Roman" pitchFamily="18" charset="0"/>
                <a:cs typeface="Times New Roman" pitchFamily="18" charset="0"/>
              </a:rPr>
              <a:t>slobodan razgovor – uobičajen verbalna komunikacija sa učenicima, diskusija – polemika, debata, postavljanje pitanja, suprostavljanje mišljenja argumentima</a:t>
            </a:r>
          </a:p>
          <a:p>
            <a:pPr>
              <a:buFont typeface="Wingdings" pitchFamily="2" charset="2"/>
              <a:buChar char="ü"/>
            </a:pPr>
            <a:r>
              <a:rPr lang="en-US" sz="1800" b="1" u="sng" dirty="0">
                <a:latin typeface="Times New Roman" pitchFamily="18" charset="0"/>
                <a:cs typeface="Times New Roman" pitchFamily="18" charset="0"/>
              </a:rPr>
              <a:t>R</a:t>
            </a:r>
            <a:r>
              <a:rPr lang="sr-Latn-RS" sz="1800" b="1" u="sng" dirty="0">
                <a:latin typeface="Times New Roman" pitchFamily="18" charset="0"/>
                <a:cs typeface="Times New Roman" pitchFamily="18" charset="0"/>
              </a:rPr>
              <a:t>ad na tekstu</a:t>
            </a:r>
            <a:r>
              <a:rPr lang="sr-Latn-RS" sz="1800" b="1" dirty="0">
                <a:latin typeface="Times New Roman" pitchFamily="18" charset="0"/>
                <a:cs typeface="Times New Roman" pitchFamily="18" charset="0"/>
              </a:rPr>
              <a:t>  </a:t>
            </a:r>
            <a:r>
              <a:rPr lang="sr-Latn-RS" sz="1800" dirty="0">
                <a:latin typeface="Times New Roman" pitchFamily="18" charset="0"/>
                <a:cs typeface="Times New Roman" pitchFamily="18" charset="0"/>
              </a:rPr>
              <a:t>(pisani radovi, grafički radovi, korišćenje udžbenika i šire literature, samostalni pisani i grafički radovi učenika, školski pismeni zadaci, kontrolne  vežbe, referati, tekstovi)</a:t>
            </a:r>
          </a:p>
          <a:p>
            <a:pPr>
              <a:buFont typeface="Wingdings" pitchFamily="2" charset="2"/>
              <a:buChar char="ü"/>
            </a:pPr>
            <a:r>
              <a:rPr lang="en-US" sz="1800" b="1" u="sng" dirty="0">
                <a:latin typeface="Times New Roman" pitchFamily="18" charset="0"/>
                <a:cs typeface="Times New Roman" pitchFamily="18" charset="0"/>
              </a:rPr>
              <a:t>D</a:t>
            </a:r>
            <a:r>
              <a:rPr lang="sr-Latn-RS" sz="1800" b="1" u="sng" dirty="0">
                <a:latin typeface="Times New Roman" pitchFamily="18" charset="0"/>
                <a:cs typeface="Times New Roman" pitchFamily="18" charset="0"/>
              </a:rPr>
              <a:t>emonstracija </a:t>
            </a:r>
            <a:r>
              <a:rPr lang="sr-Latn-RS" sz="1800" u="sng" dirty="0">
                <a:latin typeface="Times New Roman" pitchFamily="18" charset="0"/>
                <a:cs typeface="Times New Roman" pitchFamily="18" charset="0"/>
              </a:rPr>
              <a:t>(</a:t>
            </a:r>
            <a:r>
              <a:rPr lang="sr-Latn-RS" sz="1800" dirty="0">
                <a:latin typeface="Times New Roman" pitchFamily="18" charset="0"/>
                <a:cs typeface="Times New Roman" pitchFamily="18" charset="0"/>
              </a:rPr>
              <a:t>pokazivanje modela, šema, skica, pojava, stanja, aktivnosti, filmova, prezentacija, raznih projekcija idr)</a:t>
            </a:r>
          </a:p>
          <a:p>
            <a:pPr>
              <a:buFont typeface="Wingdings" pitchFamily="2" charset="2"/>
              <a:buChar char="ü"/>
            </a:pPr>
            <a:r>
              <a:rPr lang="en-US" sz="1800" b="1" u="sng" dirty="0">
                <a:latin typeface="Times New Roman" pitchFamily="18" charset="0"/>
                <a:cs typeface="Times New Roman" pitchFamily="18" charset="0"/>
              </a:rPr>
              <a:t>P</a:t>
            </a:r>
            <a:r>
              <a:rPr lang="sr-Latn-RS" sz="1800" b="1" u="sng" dirty="0">
                <a:latin typeface="Times New Roman" pitchFamily="18" charset="0"/>
                <a:cs typeface="Times New Roman" pitchFamily="18" charset="0"/>
              </a:rPr>
              <a:t>raktičan rad i radionica</a:t>
            </a:r>
            <a:r>
              <a:rPr lang="sr-Latn-RS" sz="1800" b="1" dirty="0">
                <a:latin typeface="Times New Roman" pitchFamily="18" charset="0"/>
                <a:cs typeface="Times New Roman" pitchFamily="18" charset="0"/>
              </a:rPr>
              <a:t> </a:t>
            </a:r>
            <a:r>
              <a:rPr lang="sr-Latn-RS" sz="1800" dirty="0">
                <a:latin typeface="Times New Roman" pitchFamily="18" charset="0"/>
                <a:cs typeface="Times New Roman" pitchFamily="18" charset="0"/>
              </a:rPr>
              <a:t>(laboratorijski, eksperimentalni, različite vrste praktičnih vežbi i radionuica)</a:t>
            </a:r>
          </a:p>
          <a:p>
            <a:pPr>
              <a:buFont typeface="Wingdings" pitchFamily="2" charset="2"/>
              <a:buChar char="ü"/>
            </a:pPr>
            <a:r>
              <a:rPr lang="en-US" sz="1800" b="1" u="sng" dirty="0">
                <a:latin typeface="Times New Roman" pitchFamily="18" charset="0"/>
                <a:cs typeface="Times New Roman" pitchFamily="18" charset="0"/>
              </a:rPr>
              <a:t>R</a:t>
            </a:r>
            <a:r>
              <a:rPr lang="sr-Latn-RS" sz="1800" b="1" u="sng" dirty="0">
                <a:latin typeface="Times New Roman" pitchFamily="18" charset="0"/>
                <a:cs typeface="Times New Roman" pitchFamily="18" charset="0"/>
              </a:rPr>
              <a:t>ešavanje problema</a:t>
            </a:r>
            <a:r>
              <a:rPr lang="sr-Latn-RS" sz="1800" b="1" dirty="0">
                <a:latin typeface="Times New Roman" pitchFamily="18" charset="0"/>
                <a:cs typeface="Times New Roman" pitchFamily="18" charset="0"/>
              </a:rPr>
              <a:t> </a:t>
            </a:r>
            <a:r>
              <a:rPr lang="sr-Latn-RS" sz="1800" dirty="0">
                <a:latin typeface="Times New Roman" pitchFamily="18" charset="0"/>
                <a:cs typeface="Times New Roman" pitchFamily="18" charset="0"/>
              </a:rPr>
              <a:t>(heuristički pristup - nastavnik postupno vodi učenike kroz proces otkrivanja prilikom rešavanja problema, igrovne aktivnosti – stvaralačke, umetničke, dramske, logičke, muzičke, telesne)</a:t>
            </a:r>
          </a:p>
          <a:p>
            <a:pPr>
              <a:buFont typeface="Wingdings" pitchFamily="2" charset="2"/>
              <a:buChar char="ü"/>
            </a:pPr>
            <a:r>
              <a:rPr lang="en-US" sz="1800" b="1" u="sng" dirty="0">
                <a:latin typeface="Times New Roman" pitchFamily="18" charset="0"/>
                <a:cs typeface="Times New Roman" pitchFamily="18" charset="0"/>
              </a:rPr>
              <a:t>I</a:t>
            </a:r>
            <a:r>
              <a:rPr lang="sr-Latn-RS" sz="1800" b="1" u="sng" dirty="0">
                <a:latin typeface="Times New Roman" pitchFamily="18" charset="0"/>
                <a:cs typeface="Times New Roman" pitchFamily="18" charset="0"/>
              </a:rPr>
              <a:t>straživački rad učenika</a:t>
            </a:r>
            <a:r>
              <a:rPr lang="sr-Latn-RS" sz="1800" b="1" dirty="0">
                <a:latin typeface="Times New Roman" pitchFamily="18" charset="0"/>
                <a:cs typeface="Times New Roman" pitchFamily="18" charset="0"/>
              </a:rPr>
              <a:t> </a:t>
            </a:r>
            <a:r>
              <a:rPr lang="sr-Latn-RS" sz="1800" dirty="0">
                <a:latin typeface="Times New Roman" pitchFamily="18" charset="0"/>
                <a:cs typeface="Times New Roman" pitchFamily="18" charset="0"/>
              </a:rPr>
              <a:t>(uvođenje učenika u postupak naučnog istraživanja na sopstvenom istraživačkom projektu)</a:t>
            </a:r>
          </a:p>
          <a:p>
            <a:pPr>
              <a:buFont typeface="Wingdings" pitchFamily="2" charset="2"/>
              <a:buChar char="ü"/>
            </a:pPr>
            <a:r>
              <a:rPr lang="sr-Latn-RS" sz="1800" b="1" u="sng" dirty="0">
                <a:latin typeface="Times New Roman" pitchFamily="18" charset="0"/>
                <a:cs typeface="Times New Roman" pitchFamily="18" charset="0"/>
              </a:rPr>
              <a:t>Kombinovane metode</a:t>
            </a:r>
            <a:r>
              <a:rPr lang="sr-Latn-RS" sz="1800" u="sng" dirty="0">
                <a:latin typeface="Times New Roman" pitchFamily="18" charset="0"/>
                <a:cs typeface="Times New Roman" pitchFamily="18" charset="0"/>
              </a:rPr>
              <a:t> </a:t>
            </a:r>
            <a:r>
              <a:rPr lang="sr-Latn-RS" sz="1800" dirty="0">
                <a:latin typeface="Times New Roman" pitchFamily="18" charset="0"/>
                <a:cs typeface="Times New Roman" pitchFamily="18" charset="0"/>
              </a:rPr>
              <a:t> (obavezno navesti koje su metode korišćene)</a:t>
            </a:r>
            <a:endParaRPr lang="sr-Latn-RS" sz="1800" u="sng" dirty="0">
              <a:latin typeface="Times New Roman" pitchFamily="18" charset="0"/>
              <a:cs typeface="Times New Roman" pitchFamily="18" charset="0"/>
            </a:endParaRPr>
          </a:p>
          <a:p>
            <a:pPr>
              <a:buFont typeface="Wingdings" pitchFamily="2" charset="2"/>
              <a:buChar char="ü"/>
            </a:pPr>
            <a:endParaRPr lang="sr-Latn-RS" sz="1800" dirty="0">
              <a:latin typeface="Times New Roman" pitchFamily="18" charset="0"/>
              <a:cs typeface="Times New Roman" pitchFamily="18" charset="0"/>
            </a:endParaRPr>
          </a:p>
          <a:p>
            <a:pPr>
              <a:buFont typeface="Wingdings" pitchFamily="2" charset="2"/>
              <a:buChar char="ü"/>
            </a:pPr>
            <a:endParaRPr lang="sr-Latn-RS" sz="1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25000" lnSpcReduction="20000"/>
          </a:bodyPr>
          <a:lstStyle/>
          <a:p>
            <a:pPr>
              <a:buFont typeface="Arial" pitchFamily="34" charset="0"/>
              <a:buChar char="•"/>
            </a:pPr>
            <a:r>
              <a:rPr lang="sr-Latn-RS" sz="7200" dirty="0">
                <a:latin typeface="Times New Roman" pitchFamily="18" charset="0"/>
                <a:cs typeface="Times New Roman" pitchFamily="18" charset="0"/>
              </a:rPr>
              <a:t>8. U koloni – </a:t>
            </a:r>
            <a:r>
              <a:rPr lang="sr-Latn-RS" sz="7200" u="sng" dirty="0">
                <a:solidFill>
                  <a:srgbClr val="FF0000"/>
                </a:solidFill>
                <a:latin typeface="Times New Roman" pitchFamily="18" charset="0"/>
                <a:cs typeface="Times New Roman" pitchFamily="18" charset="0"/>
              </a:rPr>
              <a:t>oblik rada </a:t>
            </a:r>
            <a:r>
              <a:rPr lang="sr-Latn-RS" sz="7200" dirty="0">
                <a:latin typeface="Times New Roman" pitchFamily="18" charset="0"/>
                <a:cs typeface="Times New Roman" pitchFamily="18" charset="0"/>
              </a:rPr>
              <a:t>– navesti planirane oblike rada (najbolje je koristiti kombinaciju više oblika rada primenjivih na času).  </a:t>
            </a:r>
          </a:p>
          <a:p>
            <a:pPr>
              <a:buNone/>
            </a:pPr>
            <a:r>
              <a:rPr lang="sr-Latn-RS" sz="7200" dirty="0">
                <a:latin typeface="Times New Roman" pitchFamily="18" charset="0"/>
                <a:cs typeface="Times New Roman" pitchFamily="18" charset="0"/>
              </a:rPr>
              <a:t>     U planiiranju nastavnog časa nastavnici mogu koristiti sledeće oblike rada:</a:t>
            </a:r>
          </a:p>
          <a:p>
            <a:pPr>
              <a:buNone/>
            </a:pPr>
            <a:endParaRPr lang="sr-Latn-RS" sz="5100" dirty="0">
              <a:latin typeface="Times New Roman" pitchFamily="18" charset="0"/>
              <a:cs typeface="Times New Roman" pitchFamily="18" charset="0"/>
            </a:endParaRPr>
          </a:p>
          <a:p>
            <a:pPr>
              <a:buFont typeface="Arial" pitchFamily="34" charset="0"/>
              <a:buChar char="•"/>
            </a:pPr>
            <a:r>
              <a:rPr lang="sr-Latn-RS" sz="8000" b="1" u="sng" dirty="0">
                <a:solidFill>
                  <a:srgbClr val="FF0000"/>
                </a:solidFill>
                <a:latin typeface="Times New Roman" pitchFamily="18" charset="0"/>
                <a:cs typeface="Times New Roman" pitchFamily="18" charset="0"/>
              </a:rPr>
              <a:t>Frontalni oblik </a:t>
            </a:r>
            <a:r>
              <a:rPr lang="sr-Latn-RS" sz="7200" b="1" u="sng" dirty="0">
                <a:solidFill>
                  <a:srgbClr val="FF0000"/>
                </a:solidFill>
                <a:latin typeface="Times New Roman" pitchFamily="18" charset="0"/>
                <a:cs typeface="Times New Roman" pitchFamily="18" charset="0"/>
              </a:rPr>
              <a:t>rada  </a:t>
            </a:r>
            <a:r>
              <a:rPr lang="sr-Latn-RS" sz="7200" dirty="0">
                <a:latin typeface="Times New Roman" pitchFamily="18" charset="0"/>
                <a:cs typeface="Times New Roman" pitchFamily="18" charset="0"/>
              </a:rPr>
              <a:t>-najčešće</a:t>
            </a:r>
            <a:r>
              <a:rPr lang="sr-Latn-RS" sz="7200" dirty="0">
                <a:solidFill>
                  <a:srgbClr val="FF0000"/>
                </a:solidFill>
                <a:latin typeface="Times New Roman" pitchFamily="18" charset="0"/>
                <a:cs typeface="Times New Roman" pitchFamily="18" charset="0"/>
              </a:rPr>
              <a:t> </a:t>
            </a:r>
            <a:r>
              <a:rPr lang="sr-Latn-RS" sz="7200" dirty="0">
                <a:latin typeface="Times New Roman" pitchFamily="18" charset="0"/>
                <a:cs typeface="Times New Roman" pitchFamily="18" charset="0"/>
              </a:rPr>
              <a:t>se koristi u obradi </a:t>
            </a:r>
            <a:r>
              <a:rPr lang="sr-Latn-RS" sz="7200" u="sng" dirty="0">
                <a:latin typeface="Times New Roman" pitchFamily="18" charset="0"/>
                <a:cs typeface="Times New Roman" pitchFamily="18" charset="0"/>
              </a:rPr>
              <a:t>(nastavnik radi sa celim odeljenjem, prikladan je kada svim učenicima treba izložiti isto gradivo ili dati upustvo, ali kada se proverava, utvrđuje gradivo prikladniji su drugi oblici rada. Najbolje je kombinovati sa drugim oblicima rada</a:t>
            </a:r>
            <a:r>
              <a:rPr lang="sr-Latn-RS" sz="7200" b="1" u="sng" dirty="0">
                <a:latin typeface="Times New Roman" pitchFamily="18" charset="0"/>
                <a:cs typeface="Times New Roman" pitchFamily="18" charset="0"/>
              </a:rPr>
              <a:t>)  </a:t>
            </a:r>
          </a:p>
          <a:p>
            <a:pPr>
              <a:buNone/>
            </a:pPr>
            <a:r>
              <a:rPr lang="sr-Latn-RS" sz="6400" b="1" u="sng" dirty="0">
                <a:latin typeface="Times New Roman" pitchFamily="18" charset="0"/>
                <a:cs typeface="Times New Roman" pitchFamily="18" charset="0"/>
              </a:rPr>
              <a:t> </a:t>
            </a:r>
          </a:p>
          <a:p>
            <a:pPr>
              <a:buNone/>
            </a:pPr>
            <a:r>
              <a:rPr lang="sr-Latn-RS" sz="8000" dirty="0">
                <a:latin typeface="Times New Roman" pitchFamily="18" charset="0"/>
                <a:cs typeface="Times New Roman" pitchFamily="18" charset="0"/>
              </a:rPr>
              <a:t>             </a:t>
            </a:r>
            <a:r>
              <a:rPr lang="sr-Latn-RS" sz="8000" dirty="0">
                <a:solidFill>
                  <a:srgbClr val="0070C0"/>
                </a:solidFill>
                <a:latin typeface="Times New Roman" pitchFamily="18" charset="0"/>
                <a:cs typeface="Times New Roman" pitchFamily="18" charset="0"/>
              </a:rPr>
              <a:t>Prednosti   ;                                         Nedostaci;</a:t>
            </a:r>
          </a:p>
          <a:p>
            <a:pPr>
              <a:buNone/>
            </a:pPr>
            <a:r>
              <a:rPr lang="sr-Latn-RS" sz="6400" dirty="0">
                <a:latin typeface="Times New Roman" pitchFamily="18" charset="0"/>
                <a:cs typeface="Times New Roman" pitchFamily="18" charset="0"/>
              </a:rPr>
              <a:t>-racionalni način učenja,                                       učenik je stavljen u pasivnu poziciju,                                                                         </a:t>
            </a:r>
          </a:p>
          <a:p>
            <a:pPr>
              <a:buNone/>
            </a:pPr>
            <a:r>
              <a:rPr lang="sr-Latn-RS" sz="6400" dirty="0">
                <a:latin typeface="Times New Roman" pitchFamily="18" charset="0"/>
                <a:cs typeface="Times New Roman" pitchFamily="18" charset="0"/>
              </a:rPr>
              <a:t>-najčešći oblik rada na početku časa,                   aktivnost usmerena na ,, prosečnog </a:t>
            </a:r>
          </a:p>
          <a:p>
            <a:pPr>
              <a:buNone/>
            </a:pPr>
            <a:r>
              <a:rPr lang="sr-Latn-RS" sz="6400" dirty="0">
                <a:latin typeface="Times New Roman" pitchFamily="18" charset="0"/>
                <a:cs typeface="Times New Roman" pitchFamily="18" charset="0"/>
              </a:rPr>
              <a:t>                                                                                         učenika”</a:t>
            </a:r>
          </a:p>
          <a:p>
            <a:pPr>
              <a:buNone/>
            </a:pPr>
            <a:r>
              <a:rPr lang="sr-Latn-RS" sz="6400" dirty="0">
                <a:latin typeface="Times New Roman" pitchFamily="18" charset="0"/>
                <a:cs typeface="Times New Roman" pitchFamily="18" charset="0"/>
              </a:rPr>
              <a:t>-mogućnost izbora i upravljanja časom,               ne vodi se računa o različitosti tempa rada   najkraći put do spoznaje.                                ne može se pratiti napredovanje učenika,</a:t>
            </a:r>
          </a:p>
          <a:p>
            <a:pPr>
              <a:buNone/>
            </a:pPr>
            <a:r>
              <a:rPr lang="sr-Latn-RS" sz="6400" dirty="0">
                <a:latin typeface="Times New Roman" pitchFamily="18" charset="0"/>
                <a:cs typeface="Times New Roman" pitchFamily="18" charset="0"/>
              </a:rPr>
              <a:t>                                                                               nema interakcije među učenicima.</a:t>
            </a:r>
          </a:p>
          <a:p>
            <a:pPr>
              <a:buNone/>
            </a:pPr>
            <a:endParaRPr lang="sr-Latn-RS" sz="6400" dirty="0">
              <a:latin typeface="Times New Roman" pitchFamily="18" charset="0"/>
              <a:cs typeface="Times New Roman" pitchFamily="18" charset="0"/>
            </a:endParaRPr>
          </a:p>
          <a:p>
            <a:pPr>
              <a:buNone/>
            </a:pPr>
            <a:endParaRPr lang="sr-Latn-RS" sz="6400" dirty="0">
              <a:latin typeface="Times New Roman" pitchFamily="18" charset="0"/>
              <a:cs typeface="Times New Roman" pitchFamily="18" charset="0"/>
            </a:endParaRPr>
          </a:p>
          <a:p>
            <a:pPr>
              <a:buNone/>
            </a:pPr>
            <a:endParaRPr lang="sr-Latn-RS" sz="2200" dirty="0">
              <a:latin typeface="Times New Roman" pitchFamily="18" charset="0"/>
              <a:cs typeface="Times New Roman" pitchFamily="18" charset="0"/>
            </a:endParaRPr>
          </a:p>
          <a:p>
            <a:pPr>
              <a:buNone/>
            </a:pPr>
            <a:endParaRPr lang="sr-Latn-RS" sz="2200" dirty="0">
              <a:latin typeface="Times New Roman" pitchFamily="18" charset="0"/>
              <a:cs typeface="Times New Roman" pitchFamily="18" charset="0"/>
            </a:endParaRPr>
          </a:p>
          <a:p>
            <a:pPr>
              <a:buFont typeface="Arial" pitchFamily="34" charset="0"/>
              <a:buChar char="•"/>
            </a:pPr>
            <a:endParaRPr lang="sr-Latn-RS" sz="2200" b="1" u="sng" dirty="0">
              <a:latin typeface="Times New Roman" pitchFamily="18" charset="0"/>
              <a:cs typeface="Times New Roman" pitchFamily="18" charset="0"/>
            </a:endParaRPr>
          </a:p>
          <a:p>
            <a:pPr>
              <a:buFont typeface="Arial" pitchFamily="34" charset="0"/>
              <a:buChar char="•"/>
            </a:pPr>
            <a:endParaRPr lang="sr-Latn-RS" sz="2400" dirty="0">
              <a:latin typeface="Times New Roman" pitchFamily="18" charset="0"/>
              <a:cs typeface="Times New Roman" pitchFamily="18" charset="0"/>
            </a:endParaRPr>
          </a:p>
          <a:p>
            <a:pPr>
              <a:buFont typeface="Arial" pitchFamily="34" charset="0"/>
              <a:buChar char="•"/>
            </a:pPr>
            <a:endParaRPr lang="sr-Latn-RS" sz="2400" dirty="0">
              <a:latin typeface="Times New Roman" pitchFamily="18" charset="0"/>
              <a:cs typeface="Times New Roman" pitchFamily="18" charset="0"/>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sr-Latn-RS" b="1" u="sng" dirty="0">
                <a:solidFill>
                  <a:srgbClr val="FF0000"/>
                </a:solidFill>
              </a:rPr>
              <a:t>Individualni oblik </a:t>
            </a:r>
            <a:r>
              <a:rPr lang="sr-Latn-RS" sz="2400" b="1" u="sng" dirty="0">
                <a:solidFill>
                  <a:srgbClr val="FF0000"/>
                </a:solidFill>
                <a:latin typeface="Calibri" pitchFamily="34" charset="0"/>
              </a:rPr>
              <a:t>rada</a:t>
            </a:r>
            <a:r>
              <a:rPr lang="sr-Latn-RS" sz="2400" dirty="0">
                <a:latin typeface="Calibri" pitchFamily="34" charset="0"/>
              </a:rPr>
              <a:t>(najčešće e primenjuje u vežbanju, ponavljanju, pismenim proverama znanja)</a:t>
            </a:r>
            <a:endParaRPr lang="sr-Latn-RS" sz="2400" dirty="0"/>
          </a:p>
          <a:p>
            <a:r>
              <a:rPr lang="sr-Latn-RS" dirty="0">
                <a:solidFill>
                  <a:srgbClr val="0070C0"/>
                </a:solidFill>
              </a:rPr>
              <a:t>Prednosti;                                    Nedostaci</a:t>
            </a:r>
            <a:r>
              <a:rPr lang="sr-Latn-RS" dirty="0"/>
              <a:t>;</a:t>
            </a:r>
          </a:p>
          <a:p>
            <a:r>
              <a:rPr lang="sr-Latn-RS" sz="1600" dirty="0">
                <a:latin typeface="Calibri" pitchFamily="34" charset="0"/>
              </a:rPr>
              <a:t>Samostalni, pojedinačni rad učenika,             učenici ne razmenjuju informacije,</a:t>
            </a:r>
          </a:p>
          <a:p>
            <a:r>
              <a:rPr lang="sr-Latn-RS" sz="1600" dirty="0">
                <a:latin typeface="Calibri" pitchFamily="34" charset="0"/>
              </a:rPr>
              <a:t>učenik samostalno obavlja zadatak,               nastava nije prilagođena svakom  učeniku,</a:t>
            </a:r>
          </a:p>
          <a:p>
            <a:r>
              <a:rPr lang="sr-Latn-RS" sz="1600" dirty="0">
                <a:latin typeface="Calibri" pitchFamily="34" charset="0"/>
              </a:rPr>
              <a:t>omogućava individualizaciju,                           nedostatak komunikacije,</a:t>
            </a:r>
          </a:p>
          <a:p>
            <a:r>
              <a:rPr lang="sr-Latn-RS" sz="1600" dirty="0">
                <a:latin typeface="Calibri" pitchFamily="34" charset="0"/>
              </a:rPr>
              <a:t>postiče intelektualnu aktivnost učenika,       često je zamoran ako se duže primenjuje,</a:t>
            </a:r>
          </a:p>
          <a:p>
            <a:r>
              <a:rPr lang="sr-Latn-RS" sz="1600" dirty="0">
                <a:latin typeface="Calibri" pitchFamily="34" charset="0"/>
              </a:rPr>
              <a:t>podstiče koncentraciju učenika,                      nedostatak pomoći ako učenik ne uspeva </a:t>
            </a:r>
          </a:p>
          <a:p>
            <a:r>
              <a:rPr lang="sr-Latn-RS" sz="1600" dirty="0">
                <a:latin typeface="Calibri" pitchFamily="34" charset="0"/>
              </a:rPr>
              <a:t>nastavnik ima ulogu rukovodioca,                   rešiti zadatak,</a:t>
            </a:r>
          </a:p>
          <a:p>
            <a:r>
              <a:rPr lang="sr-Latn-RS" sz="1600" dirty="0">
                <a:latin typeface="Calibri" pitchFamily="34" charset="0"/>
              </a:rPr>
              <a:t>bazira se na individualnim razlikama ,            ne pogoduje socijalizaciji i verbalnoj</a:t>
            </a:r>
          </a:p>
          <a:p>
            <a:pPr lvl="8"/>
            <a:r>
              <a:rPr lang="sr-Latn-RS" sz="1600" dirty="0"/>
              <a:t>                               </a:t>
            </a:r>
            <a:r>
              <a:rPr lang="sr-Latn-RS" sz="1600" dirty="0">
                <a:latin typeface="Calibri" pitchFamily="34" charset="0"/>
              </a:rPr>
              <a:t>komunikaciji učenika</a:t>
            </a:r>
            <a:endParaRPr lang="en-US" sz="1600" dirty="0">
              <a:latin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sr-Latn-RS" b="1" u="sng" dirty="0">
                <a:solidFill>
                  <a:srgbClr val="FF0000"/>
                </a:solidFill>
                <a:latin typeface="Calibri" pitchFamily="34" charset="0"/>
              </a:rPr>
              <a:t>Rad u paru  </a:t>
            </a:r>
            <a:r>
              <a:rPr lang="sr-Latn-RS" dirty="0">
                <a:latin typeface="Calibri" pitchFamily="34" charset="0"/>
              </a:rPr>
              <a:t>(</a:t>
            </a:r>
            <a:r>
              <a:rPr lang="sr-Latn-RS" sz="1800" dirty="0">
                <a:latin typeface="Calibri" pitchFamily="34" charset="0"/>
              </a:rPr>
              <a:t>dva učenika u klupi rade na istom zadatku, najčešće se koristi kod vežbanja , ponavljanja, radionica, kod obrade u pojedinim delovima </a:t>
            </a:r>
            <a:r>
              <a:rPr lang="sr-Latn-RS" sz="1600" b="1" dirty="0">
                <a:latin typeface="Calibri" pitchFamily="34" charset="0"/>
              </a:rPr>
              <a:t>časa)</a:t>
            </a:r>
          </a:p>
          <a:p>
            <a:endParaRPr lang="sr-Latn-RS" sz="1600" b="1" dirty="0">
              <a:latin typeface="Calibri" pitchFamily="34" charset="0"/>
            </a:endParaRPr>
          </a:p>
          <a:p>
            <a:r>
              <a:rPr lang="sr-Latn-RS" sz="2400" b="1" dirty="0">
                <a:latin typeface="Calibri" pitchFamily="34" charset="0"/>
              </a:rPr>
              <a:t>   </a:t>
            </a:r>
            <a:r>
              <a:rPr lang="sr-Latn-RS" sz="2400" b="1" dirty="0">
                <a:solidFill>
                  <a:srgbClr val="0070C0"/>
                </a:solidFill>
                <a:latin typeface="Calibri" pitchFamily="34" charset="0"/>
              </a:rPr>
              <a:t>Prednosti;                                       Nedostaci;</a:t>
            </a:r>
          </a:p>
          <a:p>
            <a:r>
              <a:rPr lang="sr-Latn-RS" sz="1600" b="1" dirty="0">
                <a:latin typeface="Calibri" pitchFamily="34" charset="0"/>
              </a:rPr>
              <a:t>Tiha komunikacija učenika,                   može se izgubiti uvid u pojedinačan rad učenika,</a:t>
            </a:r>
          </a:p>
          <a:p>
            <a:r>
              <a:rPr lang="sr-Latn-RS" sz="1600" b="1" dirty="0">
                <a:latin typeface="Calibri" pitchFamily="34" charset="0"/>
              </a:rPr>
              <a:t>lako se kombinuje sa drugim                učenici često ne žele ili nisu pripremljeni na </a:t>
            </a:r>
          </a:p>
          <a:p>
            <a:pPr>
              <a:buNone/>
            </a:pPr>
            <a:r>
              <a:rPr lang="sr-Latn-RS" sz="1600" b="1" dirty="0">
                <a:latin typeface="Calibri" pitchFamily="34" charset="0"/>
              </a:rPr>
              <a:t>      oblicima rada,                                          zajednički rad</a:t>
            </a:r>
          </a:p>
          <a:p>
            <a:pPr>
              <a:buNone/>
            </a:pPr>
            <a:r>
              <a:rPr lang="sr-Latn-RS" sz="1600" b="1" dirty="0">
                <a:latin typeface="Calibri" pitchFamily="34" charset="0"/>
              </a:rPr>
              <a:t>      povećava koncentaciju učenika,</a:t>
            </a:r>
          </a:p>
          <a:p>
            <a:pPr>
              <a:buNone/>
            </a:pPr>
            <a:r>
              <a:rPr lang="sr-Latn-RS" sz="1600" b="1" dirty="0">
                <a:latin typeface="Calibri" pitchFamily="34" charset="0"/>
              </a:rPr>
              <a:t>      suzbija monotoniju časa, </a:t>
            </a:r>
          </a:p>
          <a:p>
            <a:pPr>
              <a:buNone/>
            </a:pPr>
            <a:r>
              <a:rPr lang="sr-Latn-RS" sz="1600" b="1" dirty="0">
                <a:latin typeface="Calibri" pitchFamily="34" charset="0"/>
              </a:rPr>
              <a:t>     uči učenike da sarađuju i </a:t>
            </a:r>
          </a:p>
          <a:p>
            <a:pPr>
              <a:buNone/>
            </a:pPr>
            <a:r>
              <a:rPr lang="sr-Latn-RS" sz="1600" b="1" dirty="0">
                <a:latin typeface="Calibri" pitchFamily="34" charset="0"/>
              </a:rPr>
              <a:t>     i razmenjuju znanje</a:t>
            </a:r>
          </a:p>
          <a:p>
            <a:pPr>
              <a:buNone/>
            </a:pPr>
            <a:endParaRPr lang="sr-Latn-RS" sz="1600" b="1" dirty="0">
              <a:latin typeface="Calibr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sr-Latn-RS" b="1" u="sng" dirty="0">
                <a:solidFill>
                  <a:schemeClr val="accent1"/>
                </a:solidFill>
              </a:rPr>
              <a:t>Grupni oblik rada </a:t>
            </a:r>
            <a:r>
              <a:rPr lang="sr-Latn-RS" b="1" u="sng" dirty="0">
                <a:solidFill>
                  <a:schemeClr val="accent1"/>
                </a:solidFill>
                <a:latin typeface="Calibri" pitchFamily="34" charset="0"/>
              </a:rPr>
              <a:t> </a:t>
            </a:r>
            <a:r>
              <a:rPr lang="sr-Latn-RS" sz="2000" dirty="0">
                <a:latin typeface="Calibri" pitchFamily="34" charset="0"/>
              </a:rPr>
              <a:t>( preporučljivo je primenjivati ovaj oblik rada na svim tipovima časa i svim etapama časa)</a:t>
            </a:r>
          </a:p>
          <a:p>
            <a:r>
              <a:rPr lang="sr-Latn-RS" sz="2000" dirty="0">
                <a:solidFill>
                  <a:srgbClr val="0070C0"/>
                </a:solidFill>
                <a:latin typeface="Calibri" pitchFamily="34" charset="0"/>
              </a:rPr>
              <a:t>Prednosti ;                                                      Nedostaci;</a:t>
            </a:r>
          </a:p>
          <a:p>
            <a:r>
              <a:rPr lang="sr-Latn-RS" sz="1800" dirty="0">
                <a:latin typeface="Calibri" pitchFamily="34" charset="0"/>
              </a:rPr>
              <a:t>Nastavnikova uloga je da bude voditelj,       česti problemi sa disciplinom,</a:t>
            </a:r>
          </a:p>
          <a:p>
            <a:r>
              <a:rPr lang="sr-Latn-RS" sz="1800" dirty="0">
                <a:latin typeface="Calibri" pitchFamily="34" charset="0"/>
              </a:rPr>
              <a:t>učenici u grupi rade na zajedničkom           dominacija određenih učenika,</a:t>
            </a:r>
          </a:p>
          <a:p>
            <a:r>
              <a:rPr lang="sr-Latn-RS" sz="1800" dirty="0">
                <a:latin typeface="Calibri" pitchFamily="34" charset="0"/>
              </a:rPr>
              <a:t>cilju,                                                              gubitak kontole na uspeh pojedina-</a:t>
            </a:r>
          </a:p>
          <a:p>
            <a:r>
              <a:rPr lang="sr-Latn-RS" sz="1800" dirty="0">
                <a:latin typeface="Calibri" pitchFamily="34" charset="0"/>
              </a:rPr>
              <a:t>komunikacijske veštine,                                 čnog učenika,</a:t>
            </a:r>
          </a:p>
          <a:p>
            <a:r>
              <a:rPr lang="sr-Latn-RS" sz="1800" dirty="0">
                <a:latin typeface="Calibri" pitchFamily="34" charset="0"/>
              </a:rPr>
              <a:t>uče se izražavati,                                           ne odgovara svakom učeniku.</a:t>
            </a:r>
          </a:p>
          <a:p>
            <a:r>
              <a:rPr lang="sr-Latn-RS" sz="1800" dirty="0">
                <a:latin typeface="Calibri" pitchFamily="34" charset="0"/>
              </a:rPr>
              <a:t>međusobno se bolje razumeju,</a:t>
            </a:r>
          </a:p>
          <a:p>
            <a:r>
              <a:rPr lang="sr-Latn-RS" sz="1800" dirty="0">
                <a:latin typeface="Calibri" pitchFamily="34" charset="0"/>
              </a:rPr>
              <a:t>zanimljivi je čas</a:t>
            </a:r>
          </a:p>
          <a:p>
            <a:endParaRPr lang="en-US" sz="2000" dirty="0">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r>
              <a:rPr lang="sr-Latn-RS" sz="3800" u="sng" dirty="0">
                <a:solidFill>
                  <a:srgbClr val="FF0000"/>
                </a:solidFill>
              </a:rPr>
              <a:t>Timski oblik rada:</a:t>
            </a:r>
          </a:p>
          <a:p>
            <a:r>
              <a:rPr lang="sr-Latn-RS" b="1" dirty="0"/>
              <a:t>Zajednička aktivnost nastavnika i učenika u planiranju ciljeva i sadržaja učenja,</a:t>
            </a:r>
          </a:p>
          <a:p>
            <a:r>
              <a:rPr lang="sr-Latn-RS" b="1" dirty="0"/>
              <a:t>članovi tima mogu biti ravnopravni ili u hijerahiskom odnosu,</a:t>
            </a:r>
          </a:p>
          <a:p>
            <a:r>
              <a:rPr lang="sr-Latn-RS" b="1" dirty="0"/>
              <a:t>jačanje privrženosti i angažovanja.</a:t>
            </a:r>
          </a:p>
          <a:p>
            <a:endParaRPr lang="sr-Latn-RS" b="1" dirty="0"/>
          </a:p>
          <a:p>
            <a:endParaRPr lang="sr-Latn-RS" b="1" dirty="0"/>
          </a:p>
          <a:p>
            <a:r>
              <a:rPr lang="sr-Latn-RS" sz="4500" u="sng" dirty="0">
                <a:solidFill>
                  <a:schemeClr val="accent1"/>
                </a:solidFill>
              </a:rPr>
              <a:t>Heuristički oblik rada(problemski</a:t>
            </a:r>
            <a:r>
              <a:rPr lang="sr-Latn-RS" u="sng" dirty="0">
                <a:solidFill>
                  <a:schemeClr val="accent1"/>
                </a:solidFill>
              </a:rPr>
              <a:t>)</a:t>
            </a:r>
          </a:p>
          <a:p>
            <a:r>
              <a:rPr lang="sr-Latn-RS" dirty="0"/>
              <a:t>Nastavnik vodi učenike kroz problem</a:t>
            </a:r>
          </a:p>
          <a:p>
            <a:pPr>
              <a:buNone/>
            </a:pPr>
            <a:r>
              <a:rPr lang="sr-Latn-RS" dirty="0"/>
              <a:t>     Prednosti:                                                               Nedostaci:</a:t>
            </a:r>
          </a:p>
          <a:p>
            <a:pPr>
              <a:buNone/>
            </a:pPr>
            <a:r>
              <a:rPr lang="sr-Latn-RS" dirty="0"/>
              <a:t>    -Velika aktivnost i samostalnost učenika,              -Nemogućnost direktne </a:t>
            </a:r>
          </a:p>
          <a:p>
            <a:pPr>
              <a:buNone/>
            </a:pPr>
            <a:r>
              <a:rPr lang="sr-Latn-RS" dirty="0"/>
              <a:t>    -učenikov rad se ostvaruje kroz više                       komunikacije sa učenicima,</a:t>
            </a:r>
          </a:p>
          <a:p>
            <a:pPr>
              <a:buNone/>
            </a:pPr>
            <a:r>
              <a:rPr lang="sr-Latn-RS" dirty="0"/>
              <a:t>        kognitivnih procesa                                            -nepotpuna povratna informacija</a:t>
            </a:r>
          </a:p>
          <a:p>
            <a:pPr>
              <a:buNone/>
            </a:pPr>
            <a:r>
              <a:rPr lang="sr-Latn-RS" dirty="0"/>
              <a:t>                                                                                    -zahteva puno vremena</a:t>
            </a:r>
          </a:p>
          <a:p>
            <a:pPr>
              <a:buNone/>
            </a:pPr>
            <a:endParaRPr lang="sr-Latn-RS" dirty="0"/>
          </a:p>
          <a:p>
            <a:pPr>
              <a:buNone/>
            </a:pPr>
            <a:r>
              <a:rPr lang="sr-Latn-RS" dirty="0"/>
              <a:t>                                                                                           </a:t>
            </a:r>
          </a:p>
          <a:p>
            <a:pPr>
              <a:buNone/>
            </a:pPr>
            <a:r>
              <a:rPr lang="sr-Latn-RS" dirty="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sr-Latn-RS" u="sng" dirty="0">
                <a:solidFill>
                  <a:schemeClr val="accent1"/>
                </a:solidFill>
              </a:rPr>
              <a:t>Aktivni oblik rada</a:t>
            </a:r>
            <a:endParaRPr lang="sr-Latn-RS" u="sng" dirty="0"/>
          </a:p>
          <a:p>
            <a:r>
              <a:rPr lang="sr-Latn-RS" u="sng" dirty="0">
                <a:solidFill>
                  <a:schemeClr val="accent1"/>
                </a:solidFill>
              </a:rPr>
              <a:t>Programirani oblik rada</a:t>
            </a:r>
          </a:p>
          <a:p>
            <a:r>
              <a:rPr lang="sr-Latn-RS" u="sng" dirty="0">
                <a:solidFill>
                  <a:schemeClr val="accent1"/>
                </a:solidFill>
              </a:rPr>
              <a:t>Projektni oblik rada</a:t>
            </a:r>
          </a:p>
          <a:p>
            <a:r>
              <a:rPr lang="sr-Latn-RS" u="sng" dirty="0">
                <a:solidFill>
                  <a:schemeClr val="accent1"/>
                </a:solidFill>
              </a:rPr>
              <a:t>Mentorski oblik rada</a:t>
            </a:r>
          </a:p>
          <a:p>
            <a:r>
              <a:rPr lang="sr-Latn-RS" u="sng" dirty="0">
                <a:solidFill>
                  <a:schemeClr val="accent1"/>
                </a:solidFill>
              </a:rPr>
              <a:t>Praktični oblik rada</a:t>
            </a:r>
          </a:p>
          <a:p>
            <a:endParaRPr lang="sr-Latn-RS" u="sng" dirty="0">
              <a:solidFill>
                <a:schemeClr val="accen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r>
              <a:rPr lang="sr-Latn-RS" b="1" u="sng" dirty="0"/>
              <a:t>Međupredmetne kompetencije                                                                                               </a:t>
            </a:r>
            <a:r>
              <a:rPr lang="sr-Latn-RS" dirty="0"/>
              <a:t>Dogovor u okviru odeljenjskog veća o usaglašavanju istih ili povezanih nastavnih jedinica).                                                                                                                                                    </a:t>
            </a:r>
            <a:r>
              <a:rPr lang="en-US" b="1" u="sng" dirty="0"/>
              <a:t>K</a:t>
            </a:r>
            <a:r>
              <a:rPr lang="sr-Latn-RS" b="1" u="sng" dirty="0"/>
              <a:t>orelacija</a:t>
            </a:r>
            <a:r>
              <a:rPr lang="sr-Latn-RS" dirty="0"/>
              <a:t>-veća korealcija veći pozitivan transver učenja;</a:t>
            </a:r>
          </a:p>
          <a:p>
            <a:r>
              <a:rPr lang="sr-Latn-RS" dirty="0"/>
              <a:t>1.unutar predmeta( povezanost određene nastavne jedinice sa drugim nastavnim jedinicama iz istog predmeta, konkretno navesti naziv nastavne jedinice).</a:t>
            </a:r>
          </a:p>
          <a:p>
            <a:r>
              <a:rPr lang="sr-Latn-RS" dirty="0"/>
              <a:t>2.sa drugim predmetima(povezanost određene nastavne jedinice sa sličnim temama iz drugih oblasti, navesti konkretno naziv oblasti koju želimo da povežemo, horizontalno i vertikalno povezivanje)</a:t>
            </a:r>
          </a:p>
          <a:p>
            <a:r>
              <a:rPr lang="sr-Latn-RS" dirty="0"/>
              <a:t>3.sa primerima iz svakodnevnog života(praktična primena naučenog i važnost prepoznavanja u svakodnevnom životu)</a:t>
            </a:r>
          </a:p>
          <a:p>
            <a:pPr>
              <a:buNone/>
            </a:pPr>
            <a:endParaRPr lang="sr-Latn-RS" dirty="0"/>
          </a:p>
          <a:p>
            <a:r>
              <a:rPr lang="sr-Latn-RS" dirty="0"/>
              <a:t>(</a:t>
            </a:r>
            <a:r>
              <a:rPr lang="en-US" b="1" u="sng" dirty="0"/>
              <a:t>S</a:t>
            </a:r>
            <a:r>
              <a:rPr lang="sr-Latn-RS" b="1" u="sng" dirty="0"/>
              <a:t>amo)evaluacija</a:t>
            </a:r>
            <a:endParaRPr lang="sr-Latn-RS" dirty="0"/>
          </a:p>
          <a:p>
            <a:r>
              <a:rPr lang="sr-Latn-RS" dirty="0"/>
              <a:t>Procena ostvarenosti ishoda, procena savladanog znanja učenika;                                                                                      (preko formativnog i sumativnog praćenja rada  učenika.                                                                                                         Povratna informacija od strane učenika o održanom času, procena uspešnosti rada nastavnika.           (može se koristiti neka od tehnika evaluacije(skala procene, upitnik, razgovor....)</a:t>
            </a:r>
          </a:p>
          <a:p>
            <a:r>
              <a:rPr lang="en-US" b="1" u="sng" dirty="0"/>
              <a:t>K</a:t>
            </a:r>
            <a:r>
              <a:rPr lang="sr-Latn-RS" b="1" u="sng" dirty="0"/>
              <a:t>orekcija</a:t>
            </a:r>
          </a:p>
          <a:p>
            <a:r>
              <a:rPr lang="en-US" b="1" u="sng" dirty="0"/>
              <a:t>N</a:t>
            </a:r>
            <a:r>
              <a:rPr lang="sr-Latn-RS" b="1" u="sng" dirty="0"/>
              <a:t>apomena </a:t>
            </a:r>
            <a:endParaRPr lang="en-US" b="1" u="sng"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410</TotalTime>
  <Words>1603</Words>
  <Application>Microsoft Office PowerPoint</Application>
  <PresentationFormat>On-screen Show (4:3)</PresentationFormat>
  <Paragraphs>153</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Franklin Gothic Book</vt:lpstr>
      <vt:lpstr>Perpetua</vt:lpstr>
      <vt:lpstr>Times New Roman</vt:lpstr>
      <vt:lpstr>Wingdings</vt:lpstr>
      <vt:lpstr>Wingdings 2</vt:lpstr>
      <vt:lpstr>Equity</vt:lpstr>
      <vt:lpstr>PowerPoint Presentation</vt:lpstr>
      <vt:lpstr>GLOBALNI (GODIŠNJI) PLAN RADA NASTAVNIKA </vt:lpstr>
      <vt:lpstr>PowerPoint Presentation</vt:lpstr>
      <vt:lpstr>Nastavna situacija</vt:lpstr>
      <vt:lpstr>PowerPoint Presentation</vt:lpstr>
      <vt:lpstr>Operativni (mesečni) planovi rada</vt:lpstr>
      <vt:lpstr>Redosled operativnog planiranja časa</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UPUTSTVO ZA IZRADU GLOBALNOG (GODIŠNJEG) I OPERATIVNIH (MESEČNIH) PLANOVA RADA NASTAVNIKA</dc:title>
  <dc:creator>Gimnazija</dc:creator>
  <cp:lastModifiedBy>Lajla Aličkovć</cp:lastModifiedBy>
  <cp:revision>71</cp:revision>
  <dcterms:created xsi:type="dcterms:W3CDTF">2018-12-20T15:54:51Z</dcterms:created>
  <dcterms:modified xsi:type="dcterms:W3CDTF">2021-08-19T17:46:03Z</dcterms:modified>
</cp:coreProperties>
</file>